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3" r:id="rId3"/>
    <p:sldId id="266" r:id="rId4"/>
    <p:sldId id="267" r:id="rId5"/>
    <p:sldId id="259" r:id="rId6"/>
    <p:sldId id="270" r:id="rId7"/>
    <p:sldId id="260" r:id="rId8"/>
    <p:sldId id="271" r:id="rId9"/>
    <p:sldId id="261" r:id="rId10"/>
    <p:sldId id="272" r:id="rId11"/>
    <p:sldId id="262" r:id="rId12"/>
    <p:sldId id="26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55" d="100"/>
          <a:sy n="55" d="100"/>
        </p:scale>
        <p:origin x="84" y="8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CAC257-D24A-443E-BC33-D5C8A7D759D7}"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251510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CAC257-D24A-443E-BC33-D5C8A7D759D7}"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340263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CAC257-D24A-443E-BC33-D5C8A7D759D7}"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143674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CAC257-D24A-443E-BC33-D5C8A7D759D7}"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331285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CAC257-D24A-443E-BC33-D5C8A7D759D7}"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226619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CAC257-D24A-443E-BC33-D5C8A7D759D7}"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181990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CAC257-D24A-443E-BC33-D5C8A7D759D7}" type="datetimeFigureOut">
              <a:rPr lang="en-US" smtClean="0"/>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351282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CAC257-D24A-443E-BC33-D5C8A7D759D7}" type="datetimeFigureOut">
              <a:rPr lang="en-US" smtClean="0"/>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258909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CAC257-D24A-443E-BC33-D5C8A7D759D7}" type="datetimeFigureOut">
              <a:rPr lang="en-US" smtClean="0"/>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240409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CAC257-D24A-443E-BC33-D5C8A7D759D7}"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26467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CAC257-D24A-443E-BC33-D5C8A7D759D7}"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8C8FD-EF78-4051-AC53-CDAE1AB2EF08}" type="slidenum">
              <a:rPr lang="en-US" smtClean="0"/>
              <a:t>‹#›</a:t>
            </a:fld>
            <a:endParaRPr lang="en-US"/>
          </a:p>
        </p:txBody>
      </p:sp>
    </p:spTree>
    <p:extLst>
      <p:ext uri="{BB962C8B-B14F-4D97-AF65-F5344CB8AC3E}">
        <p14:creationId xmlns:p14="http://schemas.microsoft.com/office/powerpoint/2010/main" val="398731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CAC257-D24A-443E-BC33-D5C8A7D759D7}" type="datetimeFigureOut">
              <a:rPr lang="en-US" smtClean="0"/>
              <a:t>3/9/2021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8C8FD-EF78-4051-AC53-CDAE1AB2EF08}" type="slidenum">
              <a:rPr lang="en-US" smtClean="0"/>
              <a:t>‹#›</a:t>
            </a:fld>
            <a:endParaRPr lang="en-US"/>
          </a:p>
        </p:txBody>
      </p:sp>
    </p:spTree>
    <p:extLst>
      <p:ext uri="{BB962C8B-B14F-4D97-AF65-F5344CB8AC3E}">
        <p14:creationId xmlns:p14="http://schemas.microsoft.com/office/powerpoint/2010/main" val="3644510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0.jpg"/><Relationship Id="rId7" Type="http://schemas.openxmlformats.org/officeDocument/2006/relationships/image" Target="../media/image16.jp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21.jpg"/><Relationship Id="rId4" Type="http://schemas.openxmlformats.org/officeDocument/2006/relationships/image" Target="../media/image11.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jP1qbwSGmNs?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70DE3C-D552-4B0F-B2E1-66990AF4233A}"/>
              </a:ext>
            </a:extLst>
          </p:cNvPr>
          <p:cNvSpPr txBox="1">
            <a:spLocks noGrp="1"/>
          </p:cNvSpPr>
          <p:nvPr>
            <p:ph type="title" idx="4294967295"/>
          </p:nvPr>
        </p:nvSpPr>
        <p:spPr>
          <a:xfrm flipH="1">
            <a:off x="2936745" y="3263729"/>
            <a:ext cx="631850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tx1"/>
                </a:solidFill>
                <a:effectLst/>
                <a:uLnTx/>
                <a:uFillTx/>
                <a:latin typeface="+mn-lt"/>
                <a:ea typeface="+mn-ea"/>
                <a:cs typeface="+mn-cs"/>
              </a:rPr>
              <a:t>Rushmore Rocks!</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Image of the National Park Service arrowhead with a brown background, a snow-capped mountain, a green sequoia tree and a white b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873" y="255480"/>
            <a:ext cx="3008249" cy="30082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0366ECC-86A7-4007-9A5F-6990A21DDEB5}"/>
              </a:ext>
            </a:extLst>
          </p:cNvPr>
          <p:cNvSpPr txBox="1"/>
          <p:nvPr/>
        </p:nvSpPr>
        <p:spPr>
          <a:xfrm>
            <a:off x="0" y="4535424"/>
            <a:ext cx="12192000" cy="461665"/>
          </a:xfrm>
          <a:prstGeom prst="rect">
            <a:avLst/>
          </a:prstGeom>
          <a:noFill/>
        </p:spPr>
        <p:txBody>
          <a:bodyPr wrap="square" rtlCol="0">
            <a:spAutoFit/>
          </a:bodyPr>
          <a:lstStyle/>
          <a:p>
            <a:pPr algn="ctr"/>
            <a:r>
              <a:rPr lang="en-US" sz="2400" dirty="0"/>
              <a:t>Mount Rushmore National Memorial</a:t>
            </a:r>
          </a:p>
        </p:txBody>
      </p:sp>
    </p:spTree>
    <p:extLst>
      <p:ext uri="{BB962C8B-B14F-4D97-AF65-F5344CB8AC3E}">
        <p14:creationId xmlns:p14="http://schemas.microsoft.com/office/powerpoint/2010/main" val="397427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D69040-5A91-4E1A-92FD-5A1D349A95B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Metamorphic Rocks</a:t>
            </a:r>
          </a:p>
        </p:txBody>
      </p:sp>
      <p:sp>
        <p:nvSpPr>
          <p:cNvPr id="2" name="TextBox 1">
            <a:extLst>
              <a:ext uri="{FF2B5EF4-FFF2-40B4-BE49-F238E27FC236}">
                <a16:creationId xmlns:a16="http://schemas.microsoft.com/office/drawing/2014/main" id="{7E5EBDAF-58AE-43FD-B5F5-816DA65FDEB3}"/>
              </a:ext>
            </a:extLst>
          </p:cNvPr>
          <p:cNvSpPr txBox="1"/>
          <p:nvPr/>
        </p:nvSpPr>
        <p:spPr>
          <a:xfrm>
            <a:off x="2450851" y="228600"/>
            <a:ext cx="7290297" cy="646331"/>
          </a:xfrm>
          <a:prstGeom prst="rect">
            <a:avLst/>
          </a:prstGeom>
          <a:noFill/>
        </p:spPr>
        <p:txBody>
          <a:bodyPr wrap="square" rtlCol="0">
            <a:spAutoFit/>
          </a:bodyPr>
          <a:lstStyle/>
          <a:p>
            <a:pPr algn="ctr"/>
            <a:r>
              <a:rPr lang="en-US" sz="3600" b="1" dirty="0"/>
              <a:t>Metamorphic Rocks</a:t>
            </a:r>
          </a:p>
        </p:txBody>
      </p:sp>
      <p:sp>
        <p:nvSpPr>
          <p:cNvPr id="3" name="Rectangle 2" descr="Metamorphic rocks form when high temperatures and pressure act on a rock to alter it. These conditions often stretch, twist, and fold the rock, leaving noticeable bands. Both sedimentary and igneous rocks can become metamorphic rocks. &#10;&#10;Metamorphic rocks often but not always have a clear stripe pattern or bands and are harder than sedimentary rocks.&#10;">
            <a:extLst>
              <a:ext uri="{FF2B5EF4-FFF2-40B4-BE49-F238E27FC236}">
                <a16:creationId xmlns:a16="http://schemas.microsoft.com/office/drawing/2014/main" id="{ABED222F-872A-4C08-B1E7-BD893B4604DB}"/>
              </a:ext>
            </a:extLst>
          </p:cNvPr>
          <p:cNvSpPr/>
          <p:nvPr/>
        </p:nvSpPr>
        <p:spPr>
          <a:xfrm>
            <a:off x="661985" y="983757"/>
            <a:ext cx="10868025" cy="2677656"/>
          </a:xfrm>
          <a:prstGeom prst="rect">
            <a:avLst/>
          </a:prstGeom>
        </p:spPr>
        <p:txBody>
          <a:bodyPr wrap="square">
            <a:spAutoFit/>
          </a:bodyPr>
          <a:lstStyle/>
          <a:p>
            <a:r>
              <a:rPr lang="en-US" sz="2400" dirty="0"/>
              <a:t>Metamorphic rocks form when high temperatures and pressure act on a rock to alter it. These conditions often stretch, twist, and fold the rock, leaving noticeable bands. Both sedimentary and igneous rocks can become metamorphic rocks. </a:t>
            </a:r>
          </a:p>
          <a:p>
            <a:endParaRPr lang="en-US" sz="2400" dirty="0"/>
          </a:p>
          <a:p>
            <a:r>
              <a:rPr lang="en-US" sz="2400" dirty="0"/>
              <a:t>Metamorphic rocks often but not always:</a:t>
            </a:r>
          </a:p>
          <a:p>
            <a:pPr marL="285750" indent="-285750">
              <a:buFontTx/>
              <a:buChar char="-"/>
            </a:pPr>
            <a:r>
              <a:rPr lang="en-US" sz="2400" dirty="0"/>
              <a:t>Have a clear stripe pattern or bands</a:t>
            </a:r>
          </a:p>
          <a:p>
            <a:pPr marL="285750" indent="-285750">
              <a:buFontTx/>
              <a:buChar char="-"/>
            </a:pPr>
            <a:r>
              <a:rPr lang="en-US" sz="2400" dirty="0"/>
              <a:t>Are harder than sedimentary rocks</a:t>
            </a:r>
          </a:p>
        </p:txBody>
      </p:sp>
      <p:pic>
        <p:nvPicPr>
          <p:cNvPr id="6" name="Picture 5" descr="A photo of a large wall of schist with bands of different colors running vertically through the rock.">
            <a:extLst>
              <a:ext uri="{FF2B5EF4-FFF2-40B4-BE49-F238E27FC236}">
                <a16:creationId xmlns:a16="http://schemas.microsoft.com/office/drawing/2014/main" id="{99F10079-F7DD-466A-BB7E-9C1D46AC7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691" y="3990145"/>
            <a:ext cx="2260576" cy="2260576"/>
          </a:xfrm>
          <a:prstGeom prst="rect">
            <a:avLst/>
          </a:prstGeom>
        </p:spPr>
      </p:pic>
      <p:sp>
        <p:nvSpPr>
          <p:cNvPr id="5" name="Rectangle 4" descr="Schist">
            <a:extLst>
              <a:ext uri="{FF2B5EF4-FFF2-40B4-BE49-F238E27FC236}">
                <a16:creationId xmlns:a16="http://schemas.microsoft.com/office/drawing/2014/main" id="{D0466681-BC32-42B7-96BB-18C5730C5E6C}"/>
              </a:ext>
            </a:extLst>
          </p:cNvPr>
          <p:cNvSpPr/>
          <p:nvPr/>
        </p:nvSpPr>
        <p:spPr>
          <a:xfrm>
            <a:off x="2222418" y="6359547"/>
            <a:ext cx="907364" cy="461665"/>
          </a:xfrm>
          <a:prstGeom prst="rect">
            <a:avLst/>
          </a:prstGeom>
        </p:spPr>
        <p:txBody>
          <a:bodyPr wrap="none">
            <a:spAutoFit/>
          </a:bodyPr>
          <a:lstStyle/>
          <a:p>
            <a:r>
              <a:rPr lang="en-US" sz="2400" dirty="0"/>
              <a:t>Schist</a:t>
            </a:r>
          </a:p>
        </p:txBody>
      </p:sp>
      <p:pic>
        <p:nvPicPr>
          <p:cNvPr id="7" name="Picture 6" descr="A photo of a single piece of gneiss, with horizontal black and white stripes.">
            <a:extLst>
              <a:ext uri="{FF2B5EF4-FFF2-40B4-BE49-F238E27FC236}">
                <a16:creationId xmlns:a16="http://schemas.microsoft.com/office/drawing/2014/main" id="{193D8113-DDC8-4246-AFD4-382FC7B34EEA}"/>
              </a:ext>
            </a:extLst>
          </p:cNvPr>
          <p:cNvPicPr>
            <a:picLocks noChangeAspect="1"/>
          </p:cNvPicPr>
          <p:nvPr/>
        </p:nvPicPr>
        <p:blipFill rotWithShape="1">
          <a:blip r:embed="rId3">
            <a:extLst>
              <a:ext uri="{28A0092B-C50C-407E-A947-70E740481C1C}">
                <a14:useLocalDpi xmlns:a14="http://schemas.microsoft.com/office/drawing/2010/main" val="0"/>
              </a:ext>
            </a:extLst>
          </a:blip>
          <a:srcRect l="7916" r="9852"/>
          <a:stretch/>
        </p:blipFill>
        <p:spPr>
          <a:xfrm>
            <a:off x="4799702" y="3990145"/>
            <a:ext cx="2592593" cy="2260576"/>
          </a:xfrm>
          <a:prstGeom prst="rect">
            <a:avLst/>
          </a:prstGeom>
        </p:spPr>
      </p:pic>
      <p:sp>
        <p:nvSpPr>
          <p:cNvPr id="8" name="Rectangle 7" descr="Gneiss">
            <a:extLst>
              <a:ext uri="{FF2B5EF4-FFF2-40B4-BE49-F238E27FC236}">
                <a16:creationId xmlns:a16="http://schemas.microsoft.com/office/drawing/2014/main" id="{3D656882-81F1-4F5C-8BBE-0CD3431A1C4E}"/>
              </a:ext>
            </a:extLst>
          </p:cNvPr>
          <p:cNvSpPr/>
          <p:nvPr/>
        </p:nvSpPr>
        <p:spPr>
          <a:xfrm>
            <a:off x="5695888" y="6359547"/>
            <a:ext cx="1005403" cy="461665"/>
          </a:xfrm>
          <a:prstGeom prst="rect">
            <a:avLst/>
          </a:prstGeom>
        </p:spPr>
        <p:txBody>
          <a:bodyPr wrap="none">
            <a:spAutoFit/>
          </a:bodyPr>
          <a:lstStyle/>
          <a:p>
            <a:r>
              <a:rPr lang="en-US" sz="2400" dirty="0"/>
              <a:t>Gneiss</a:t>
            </a:r>
          </a:p>
        </p:txBody>
      </p:sp>
      <p:pic>
        <p:nvPicPr>
          <p:cNvPr id="9" name="Picture 8" descr="A photo of a single piece of marble with colored bands going through it in different directions.">
            <a:extLst>
              <a:ext uri="{FF2B5EF4-FFF2-40B4-BE49-F238E27FC236}">
                <a16:creationId xmlns:a16="http://schemas.microsoft.com/office/drawing/2014/main" id="{F1F973D7-072C-4548-AF03-E31191E3B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5730" y="3990145"/>
            <a:ext cx="2494495" cy="2260576"/>
          </a:xfrm>
          <a:prstGeom prst="rect">
            <a:avLst/>
          </a:prstGeom>
        </p:spPr>
      </p:pic>
      <p:sp>
        <p:nvSpPr>
          <p:cNvPr id="10" name="Rectangle 9" descr="Marble">
            <a:extLst>
              <a:ext uri="{FF2B5EF4-FFF2-40B4-BE49-F238E27FC236}">
                <a16:creationId xmlns:a16="http://schemas.microsoft.com/office/drawing/2014/main" id="{0AA9040D-A279-4DCC-9244-E2E70DF0B9C4}"/>
              </a:ext>
            </a:extLst>
          </p:cNvPr>
          <p:cNvSpPr/>
          <p:nvPr/>
        </p:nvSpPr>
        <p:spPr>
          <a:xfrm>
            <a:off x="9309779" y="6359547"/>
            <a:ext cx="1088760" cy="461665"/>
          </a:xfrm>
          <a:prstGeom prst="rect">
            <a:avLst/>
          </a:prstGeom>
        </p:spPr>
        <p:txBody>
          <a:bodyPr wrap="none">
            <a:spAutoFit/>
          </a:bodyPr>
          <a:lstStyle/>
          <a:p>
            <a:r>
              <a:rPr lang="en-US" sz="2400" dirty="0"/>
              <a:t>Marble</a:t>
            </a:r>
          </a:p>
        </p:txBody>
      </p:sp>
    </p:spTree>
    <p:extLst>
      <p:ext uri="{BB962C8B-B14F-4D97-AF65-F5344CB8AC3E}">
        <p14:creationId xmlns:p14="http://schemas.microsoft.com/office/powerpoint/2010/main" val="156453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2A6B-6EB9-47FA-A404-E71E58636E9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Uplift of the Black Hills</a:t>
            </a:r>
          </a:p>
        </p:txBody>
      </p:sp>
      <p:pic>
        <p:nvPicPr>
          <p:cNvPr id="4" name="Picture 3" descr="A picture of modern day Mount Rushmore">
            <a:extLst>
              <a:ext uri="{FF2B5EF4-FFF2-40B4-BE49-F238E27FC236}">
                <a16:creationId xmlns:a16="http://schemas.microsoft.com/office/drawing/2014/main" id="{692675FB-DE10-4CA9-A52F-40A8365CDE39}"/>
              </a:ext>
            </a:extLst>
          </p:cNvPr>
          <p:cNvPicPr>
            <a:picLocks noChangeAspect="1"/>
          </p:cNvPicPr>
          <p:nvPr/>
        </p:nvPicPr>
        <p:blipFill rotWithShape="1">
          <a:blip r:embed="rId2">
            <a:extLst>
              <a:ext uri="{28A0092B-C50C-407E-A947-70E740481C1C}">
                <a14:useLocalDpi xmlns:a14="http://schemas.microsoft.com/office/drawing/2010/main" val="0"/>
              </a:ext>
            </a:extLst>
          </a:blip>
          <a:srcRect l="1" r="1" b="2340"/>
          <a:stretch/>
        </p:blipFill>
        <p:spPr>
          <a:xfrm>
            <a:off x="0" y="0"/>
            <a:ext cx="9363076" cy="6858000"/>
          </a:xfrm>
          <a:prstGeom prst="rect">
            <a:avLst/>
          </a:prstGeom>
        </p:spPr>
      </p:pic>
      <p:sp>
        <p:nvSpPr>
          <p:cNvPr id="6" name="Rectangle 2" descr="As the Black Hills began to rise, the sedimentary rocks began to crack, and erode. Today we see only igneous and metamorphic rocks at Mount Rushmore and in the center of the Black Hills. &#10;&#10;Granite, the rock Mount Rushmore is made of, erodes much slower than sedimentary rocks- only about one inch every 10,000 years!">
            <a:extLst>
              <a:ext uri="{FF2B5EF4-FFF2-40B4-BE49-F238E27FC236}">
                <a16:creationId xmlns:a16="http://schemas.microsoft.com/office/drawing/2014/main" id="{9BFFE654-D935-476B-BACF-5D8C5DEB14B6}"/>
              </a:ext>
            </a:extLst>
          </p:cNvPr>
          <p:cNvSpPr>
            <a:spLocks noChangeArrowheads="1"/>
          </p:cNvSpPr>
          <p:nvPr/>
        </p:nvSpPr>
        <p:spPr bwMode="auto">
          <a:xfrm>
            <a:off x="9430189" y="1166842"/>
            <a:ext cx="270029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As the </a:t>
            </a:r>
            <a:r>
              <a:rPr kumimoji="0" lang="en-US" altLang="en-US" b="0" i="0" u="none" strike="noStrike" cap="none" normalizeH="0" baseline="0" dirty="0">
                <a:ln>
                  <a:noFill/>
                </a:ln>
                <a:effectLst/>
              </a:rPr>
              <a:t>Black Hills</a:t>
            </a:r>
            <a:r>
              <a:rPr lang="en-US" altLang="en-US" dirty="0">
                <a:cs typeface="Arial" panose="020B0604020202020204" pitchFamily="34" charset="0"/>
              </a:rPr>
              <a:t>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began to rise, the </a:t>
            </a:r>
            <a:r>
              <a:rPr kumimoji="0" lang="en-US" altLang="en-US" b="1" i="0" u="none" strike="noStrike" cap="none" normalizeH="0" baseline="0" dirty="0">
                <a:ln>
                  <a:noFill/>
                </a:ln>
                <a:effectLst/>
                <a:latin typeface="Arial" panose="020B0604020202020204" pitchFamily="34" charset="0"/>
                <a:cs typeface="Arial" panose="020B0604020202020204" pitchFamily="34" charset="0"/>
              </a:rPr>
              <a:t>sedimentary</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 rocks began to crack, and erode. </a:t>
            </a:r>
            <a:r>
              <a:rPr lang="en-US" altLang="en-US" dirty="0">
                <a:cs typeface="Arial" panose="020B0604020202020204" pitchFamily="34" charset="0"/>
              </a:rPr>
              <a:t>Today we see only </a:t>
            </a:r>
            <a:r>
              <a:rPr lang="en-US" altLang="en-US" b="1" dirty="0">
                <a:cs typeface="Arial" panose="020B0604020202020204" pitchFamily="34" charset="0"/>
              </a:rPr>
              <a:t>igneous</a:t>
            </a:r>
            <a:r>
              <a:rPr lang="en-US" altLang="en-US" dirty="0">
                <a:cs typeface="Arial" panose="020B0604020202020204" pitchFamily="34" charset="0"/>
              </a:rPr>
              <a:t> and </a:t>
            </a:r>
            <a:r>
              <a:rPr lang="en-US" altLang="en-US" b="1" dirty="0">
                <a:cs typeface="Arial" panose="020B0604020202020204" pitchFamily="34" charset="0"/>
              </a:rPr>
              <a:t>metamorphic</a:t>
            </a:r>
            <a:r>
              <a:rPr lang="en-US" altLang="en-US" dirty="0">
                <a:cs typeface="Arial" panose="020B0604020202020204" pitchFamily="34" charset="0"/>
              </a:rPr>
              <a:t> rocks at Mount Rushmore and in the center of the Black Hills.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cs typeface="Arial" panose="020B0604020202020204" pitchFamily="34" charset="0"/>
            </a:endParaRPr>
          </a:p>
          <a:p>
            <a:pPr lvl="0" defTabSz="914400"/>
            <a:r>
              <a:rPr lang="en-US" altLang="en-US" dirty="0">
                <a:cs typeface="Arial" panose="020B0604020202020204" pitchFamily="34" charset="0"/>
              </a:rPr>
              <a:t>Granite, the rock Mount Rushmore is made of, erodes much slower than sedimentary rocks- only</a:t>
            </a:r>
            <a:r>
              <a:rPr lang="en-US" dirty="0"/>
              <a:t> about one inch every 10,000 years!</a:t>
            </a:r>
            <a:endParaRPr kumimoji="0" lang="en-US" altLang="en-US" b="0" i="0" u="none" strike="noStrike" cap="none" normalizeH="0" baseline="0" dirty="0">
              <a:ln>
                <a:noFill/>
              </a:ln>
              <a:effectLst/>
            </a:endParaRPr>
          </a:p>
        </p:txBody>
      </p:sp>
    </p:spTree>
    <p:extLst>
      <p:ext uri="{BB962C8B-B14F-4D97-AF65-F5344CB8AC3E}">
        <p14:creationId xmlns:p14="http://schemas.microsoft.com/office/powerpoint/2010/main" val="911298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1E0DF-D0F0-45B8-9AFF-22FBEEFA4B1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Review of Rock Types</a:t>
            </a:r>
          </a:p>
        </p:txBody>
      </p:sp>
      <p:sp>
        <p:nvSpPr>
          <p:cNvPr id="9" name="TextBox 8" descr="Sedimentary Rocks">
            <a:extLst>
              <a:ext uri="{FF2B5EF4-FFF2-40B4-BE49-F238E27FC236}">
                <a16:creationId xmlns:a16="http://schemas.microsoft.com/office/drawing/2014/main" id="{E8C64E15-E42A-4A1A-A74B-297B038B34D7}"/>
              </a:ext>
            </a:extLst>
          </p:cNvPr>
          <p:cNvSpPr txBox="1"/>
          <p:nvPr/>
        </p:nvSpPr>
        <p:spPr>
          <a:xfrm>
            <a:off x="864066" y="-28315"/>
            <a:ext cx="2625754" cy="1200329"/>
          </a:xfrm>
          <a:prstGeom prst="rect">
            <a:avLst/>
          </a:prstGeom>
          <a:noFill/>
        </p:spPr>
        <p:txBody>
          <a:bodyPr wrap="square" rtlCol="0">
            <a:spAutoFit/>
          </a:bodyPr>
          <a:lstStyle/>
          <a:p>
            <a:pPr algn="ctr"/>
            <a:r>
              <a:rPr lang="en-US" sz="3600" b="1" dirty="0"/>
              <a:t>Sedimentary Rocks</a:t>
            </a:r>
          </a:p>
        </p:txBody>
      </p:sp>
      <p:sp>
        <p:nvSpPr>
          <p:cNvPr id="11" name="TextBox 10" descr="Sedimentary rocks are formed from pre-existing rocks or pieces of once-living organisms. They are created when these deposits undergo pressure.&#10;&#10;Sedimentary rocks often but not always have smaller visible rock fragments and are softer and erode easily.&#10;&#10;Examples:&#10;">
            <a:extLst>
              <a:ext uri="{FF2B5EF4-FFF2-40B4-BE49-F238E27FC236}">
                <a16:creationId xmlns:a16="http://schemas.microsoft.com/office/drawing/2014/main" id="{EBF22851-424C-409E-AFCF-456B30F87CFF}"/>
              </a:ext>
            </a:extLst>
          </p:cNvPr>
          <p:cNvSpPr txBox="1"/>
          <p:nvPr/>
        </p:nvSpPr>
        <p:spPr>
          <a:xfrm>
            <a:off x="802235" y="1075352"/>
            <a:ext cx="2750192" cy="4524315"/>
          </a:xfrm>
          <a:prstGeom prst="rect">
            <a:avLst/>
          </a:prstGeom>
          <a:noFill/>
        </p:spPr>
        <p:txBody>
          <a:bodyPr wrap="square" rtlCol="0">
            <a:spAutoFit/>
          </a:bodyPr>
          <a:lstStyle/>
          <a:p>
            <a:r>
              <a:rPr lang="en-US" dirty="0"/>
              <a:t>Sedimentary rocks are formed from pre-existing rocks or pieces of once-living organisms. They are created when these deposits undergo pressure.</a:t>
            </a:r>
          </a:p>
          <a:p>
            <a:endParaRPr lang="en-US" dirty="0"/>
          </a:p>
          <a:p>
            <a:r>
              <a:rPr lang="en-US" dirty="0"/>
              <a:t>Sedimentary rocks often but not always:</a:t>
            </a:r>
          </a:p>
          <a:p>
            <a:pPr marL="285750" indent="-285750">
              <a:buFontTx/>
              <a:buChar char="-"/>
            </a:pPr>
            <a:r>
              <a:rPr lang="en-US" dirty="0"/>
              <a:t>Have smaller visible rock fragments</a:t>
            </a:r>
          </a:p>
          <a:p>
            <a:pPr marL="285750" indent="-285750">
              <a:buFontTx/>
              <a:buChar char="-"/>
            </a:pPr>
            <a:r>
              <a:rPr lang="en-US" dirty="0"/>
              <a:t>Are softer and erode easily</a:t>
            </a:r>
          </a:p>
          <a:p>
            <a:pPr algn="ctr"/>
            <a:endParaRPr lang="en-US" dirty="0"/>
          </a:p>
          <a:p>
            <a:pPr algn="ctr"/>
            <a:r>
              <a:rPr lang="en-US" u="sng" dirty="0"/>
              <a:t>Examples</a:t>
            </a:r>
          </a:p>
          <a:p>
            <a:pPr algn="ctr"/>
            <a:r>
              <a:rPr lang="en-US" dirty="0"/>
              <a:t> </a:t>
            </a:r>
          </a:p>
        </p:txBody>
      </p:sp>
      <p:pic>
        <p:nvPicPr>
          <p:cNvPr id="18" name="Picture 17" descr="A photo of a large gray-colored chalk deposit.">
            <a:extLst>
              <a:ext uri="{FF2B5EF4-FFF2-40B4-BE49-F238E27FC236}">
                <a16:creationId xmlns:a16="http://schemas.microsoft.com/office/drawing/2014/main" id="{6C38A58C-A4F0-489F-BEC7-9BF0AE15AA03}"/>
              </a:ext>
            </a:extLst>
          </p:cNvPr>
          <p:cNvPicPr>
            <a:picLocks noChangeAspect="1"/>
          </p:cNvPicPr>
          <p:nvPr/>
        </p:nvPicPr>
        <p:blipFill rotWithShape="1">
          <a:blip r:embed="rId2">
            <a:extLst>
              <a:ext uri="{28A0092B-C50C-407E-A947-70E740481C1C}">
                <a14:useLocalDpi xmlns:a14="http://schemas.microsoft.com/office/drawing/2010/main" val="0"/>
              </a:ext>
            </a:extLst>
          </a:blip>
          <a:srcRect l="21188"/>
          <a:stretch/>
        </p:blipFill>
        <p:spPr>
          <a:xfrm>
            <a:off x="455308" y="5466719"/>
            <a:ext cx="1033044" cy="983081"/>
          </a:xfrm>
          <a:prstGeom prst="rect">
            <a:avLst/>
          </a:prstGeom>
        </p:spPr>
      </p:pic>
      <p:sp>
        <p:nvSpPr>
          <p:cNvPr id="12" name="Rectangle 11" descr="Chalk">
            <a:extLst>
              <a:ext uri="{FF2B5EF4-FFF2-40B4-BE49-F238E27FC236}">
                <a16:creationId xmlns:a16="http://schemas.microsoft.com/office/drawing/2014/main" id="{80936DB5-026F-4F53-9F33-ABE1755D3C30}"/>
              </a:ext>
            </a:extLst>
          </p:cNvPr>
          <p:cNvSpPr/>
          <p:nvPr/>
        </p:nvSpPr>
        <p:spPr>
          <a:xfrm>
            <a:off x="621847" y="6464530"/>
            <a:ext cx="697627" cy="369332"/>
          </a:xfrm>
          <a:prstGeom prst="rect">
            <a:avLst/>
          </a:prstGeom>
        </p:spPr>
        <p:txBody>
          <a:bodyPr wrap="none">
            <a:spAutoFit/>
          </a:bodyPr>
          <a:lstStyle/>
          <a:p>
            <a:r>
              <a:rPr lang="en-US" dirty="0"/>
              <a:t>Chalk</a:t>
            </a:r>
          </a:p>
        </p:txBody>
      </p:sp>
      <p:pic>
        <p:nvPicPr>
          <p:cNvPr id="14" name="Picture 13" descr="A photo of a shiny, single piece of coal.">
            <a:extLst>
              <a:ext uri="{FF2B5EF4-FFF2-40B4-BE49-F238E27FC236}">
                <a16:creationId xmlns:a16="http://schemas.microsoft.com/office/drawing/2014/main" id="{66C9057A-2A2D-458D-9946-6A3499FAF514}"/>
              </a:ext>
            </a:extLst>
          </p:cNvPr>
          <p:cNvPicPr>
            <a:picLocks noChangeAspect="1"/>
          </p:cNvPicPr>
          <p:nvPr/>
        </p:nvPicPr>
        <p:blipFill rotWithShape="1">
          <a:blip r:embed="rId3">
            <a:extLst>
              <a:ext uri="{28A0092B-C50C-407E-A947-70E740481C1C}">
                <a14:useLocalDpi xmlns:a14="http://schemas.microsoft.com/office/drawing/2010/main" val="0"/>
              </a:ext>
            </a:extLst>
          </a:blip>
          <a:srcRect l="4312" t="6913" r="49642" b="15282"/>
          <a:stretch/>
        </p:blipFill>
        <p:spPr>
          <a:xfrm>
            <a:off x="1530487" y="5465773"/>
            <a:ext cx="1154854" cy="991038"/>
          </a:xfrm>
          <a:prstGeom prst="rect">
            <a:avLst/>
          </a:prstGeom>
        </p:spPr>
      </p:pic>
      <p:sp>
        <p:nvSpPr>
          <p:cNvPr id="15" name="Rectangle 14" descr="Coal">
            <a:extLst>
              <a:ext uri="{FF2B5EF4-FFF2-40B4-BE49-F238E27FC236}">
                <a16:creationId xmlns:a16="http://schemas.microsoft.com/office/drawing/2014/main" id="{EC10AB04-8F6C-4D95-8D4D-04A3DBE8E522}"/>
              </a:ext>
            </a:extLst>
          </p:cNvPr>
          <p:cNvSpPr/>
          <p:nvPr/>
        </p:nvSpPr>
        <p:spPr>
          <a:xfrm>
            <a:off x="1876287" y="6464530"/>
            <a:ext cx="593432" cy="369332"/>
          </a:xfrm>
          <a:prstGeom prst="rect">
            <a:avLst/>
          </a:prstGeom>
        </p:spPr>
        <p:txBody>
          <a:bodyPr wrap="none">
            <a:spAutoFit/>
          </a:bodyPr>
          <a:lstStyle/>
          <a:p>
            <a:r>
              <a:rPr lang="en-US" dirty="0"/>
              <a:t>Coal</a:t>
            </a:r>
          </a:p>
        </p:txBody>
      </p:sp>
      <p:pic>
        <p:nvPicPr>
          <p:cNvPr id="21" name="Picture 20" descr="A photo of a single piece of smooth sandstone.">
            <a:extLst>
              <a:ext uri="{FF2B5EF4-FFF2-40B4-BE49-F238E27FC236}">
                <a16:creationId xmlns:a16="http://schemas.microsoft.com/office/drawing/2014/main" id="{76B68DC9-F01D-4986-A5BF-0B60B50AFD73}"/>
              </a:ext>
            </a:extLst>
          </p:cNvPr>
          <p:cNvPicPr>
            <a:picLocks noChangeAspect="1"/>
          </p:cNvPicPr>
          <p:nvPr/>
        </p:nvPicPr>
        <p:blipFill rotWithShape="1">
          <a:blip r:embed="rId4">
            <a:extLst>
              <a:ext uri="{28A0092B-C50C-407E-A947-70E740481C1C}">
                <a14:useLocalDpi xmlns:a14="http://schemas.microsoft.com/office/drawing/2010/main" val="0"/>
              </a:ext>
            </a:extLst>
          </a:blip>
          <a:srcRect l="8608" r="19283"/>
          <a:stretch/>
        </p:blipFill>
        <p:spPr>
          <a:xfrm>
            <a:off x="2721483" y="5468905"/>
            <a:ext cx="996915" cy="990819"/>
          </a:xfrm>
          <a:prstGeom prst="rect">
            <a:avLst/>
          </a:prstGeom>
        </p:spPr>
      </p:pic>
      <p:sp>
        <p:nvSpPr>
          <p:cNvPr id="16" name="Rectangle 15" descr="Sandstone">
            <a:extLst>
              <a:ext uri="{FF2B5EF4-FFF2-40B4-BE49-F238E27FC236}">
                <a16:creationId xmlns:a16="http://schemas.microsoft.com/office/drawing/2014/main" id="{E7FB61AC-636D-4A28-AF9D-1A1FF61F0392}"/>
              </a:ext>
            </a:extLst>
          </p:cNvPr>
          <p:cNvSpPr/>
          <p:nvPr/>
        </p:nvSpPr>
        <p:spPr>
          <a:xfrm>
            <a:off x="2631193" y="6464530"/>
            <a:ext cx="1165704" cy="369332"/>
          </a:xfrm>
          <a:prstGeom prst="rect">
            <a:avLst/>
          </a:prstGeom>
        </p:spPr>
        <p:txBody>
          <a:bodyPr wrap="none">
            <a:spAutoFit/>
          </a:bodyPr>
          <a:lstStyle/>
          <a:p>
            <a:r>
              <a:rPr lang="en-US" dirty="0"/>
              <a:t>Sandstone</a:t>
            </a:r>
          </a:p>
        </p:txBody>
      </p:sp>
      <p:sp>
        <p:nvSpPr>
          <p:cNvPr id="8" name="TextBox 7" descr="Igneous Rocks">
            <a:extLst>
              <a:ext uri="{FF2B5EF4-FFF2-40B4-BE49-F238E27FC236}">
                <a16:creationId xmlns:a16="http://schemas.microsoft.com/office/drawing/2014/main" id="{18ED447E-D96B-46FD-B74E-3ADD353C9CDF}"/>
              </a:ext>
            </a:extLst>
          </p:cNvPr>
          <p:cNvSpPr txBox="1"/>
          <p:nvPr/>
        </p:nvSpPr>
        <p:spPr>
          <a:xfrm>
            <a:off x="4720903" y="-28316"/>
            <a:ext cx="2750192" cy="1200329"/>
          </a:xfrm>
          <a:prstGeom prst="rect">
            <a:avLst/>
          </a:prstGeom>
          <a:noFill/>
        </p:spPr>
        <p:txBody>
          <a:bodyPr wrap="square" rtlCol="0">
            <a:spAutoFit/>
          </a:bodyPr>
          <a:lstStyle/>
          <a:p>
            <a:pPr algn="ctr"/>
            <a:r>
              <a:rPr lang="en-US" sz="3600" b="1" dirty="0"/>
              <a:t>Igneous Rocks</a:t>
            </a:r>
          </a:p>
        </p:txBody>
      </p:sp>
      <p:sp>
        <p:nvSpPr>
          <p:cNvPr id="10" name="TextBox 9" descr="Igneous rocks form when hot, molten rock hardens. The type of molten rock and how quickly it cools determines what kind of igneous rocks are formed. &#10;&#10;Igneous rocks often but not always have a grainy pattern or appearance&#10;and are harder and erode slowly &#10;&#10;Examples:&#10;">
            <a:extLst>
              <a:ext uri="{FF2B5EF4-FFF2-40B4-BE49-F238E27FC236}">
                <a16:creationId xmlns:a16="http://schemas.microsoft.com/office/drawing/2014/main" id="{381E4DEA-1904-4147-BEB2-A26550350CAB}"/>
              </a:ext>
            </a:extLst>
          </p:cNvPr>
          <p:cNvSpPr txBox="1"/>
          <p:nvPr/>
        </p:nvSpPr>
        <p:spPr>
          <a:xfrm>
            <a:off x="4783122" y="1075352"/>
            <a:ext cx="2625754" cy="4247317"/>
          </a:xfrm>
          <a:prstGeom prst="rect">
            <a:avLst/>
          </a:prstGeom>
          <a:noFill/>
        </p:spPr>
        <p:txBody>
          <a:bodyPr wrap="square" rtlCol="0">
            <a:spAutoFit/>
          </a:bodyPr>
          <a:lstStyle/>
          <a:p>
            <a:r>
              <a:rPr lang="en-US" dirty="0"/>
              <a:t>Igneous rocks form when hot, molten rock hardens. The type of molten rock and how quickly it cools determines what kind of </a:t>
            </a:r>
          </a:p>
          <a:p>
            <a:r>
              <a:rPr lang="en-US" dirty="0"/>
              <a:t>igneous rocks are formed. </a:t>
            </a:r>
          </a:p>
          <a:p>
            <a:endParaRPr lang="en-US" dirty="0"/>
          </a:p>
          <a:p>
            <a:r>
              <a:rPr lang="en-US" dirty="0"/>
              <a:t>Igneous rocks often but not always:</a:t>
            </a:r>
          </a:p>
          <a:p>
            <a:pPr marL="285750" indent="-285750">
              <a:buFontTx/>
              <a:buChar char="-"/>
            </a:pPr>
            <a:r>
              <a:rPr lang="en-US" dirty="0"/>
              <a:t>Have a grainy pattern or appearance</a:t>
            </a:r>
          </a:p>
          <a:p>
            <a:pPr marL="285750" indent="-285750">
              <a:buFontTx/>
              <a:buChar char="-"/>
            </a:pPr>
            <a:r>
              <a:rPr lang="en-US" dirty="0"/>
              <a:t>Are harder and erode slowly </a:t>
            </a:r>
          </a:p>
          <a:p>
            <a:pPr algn="ctr"/>
            <a:endParaRPr lang="en-US" dirty="0"/>
          </a:p>
          <a:p>
            <a:pPr algn="ctr"/>
            <a:r>
              <a:rPr lang="en-US" u="sng" dirty="0"/>
              <a:t>Examples</a:t>
            </a:r>
          </a:p>
        </p:txBody>
      </p:sp>
      <p:pic>
        <p:nvPicPr>
          <p:cNvPr id="23" name="Picture 22" descr="A photo of a single piece of speckled granite with clear quartz crystals, pink feldspar crystals and black tourmaline crystals.">
            <a:extLst>
              <a:ext uri="{FF2B5EF4-FFF2-40B4-BE49-F238E27FC236}">
                <a16:creationId xmlns:a16="http://schemas.microsoft.com/office/drawing/2014/main" id="{31FA9501-5A65-4B43-BBC8-F7E588A48E9A}"/>
              </a:ext>
            </a:extLst>
          </p:cNvPr>
          <p:cNvPicPr>
            <a:picLocks noChangeAspect="1"/>
          </p:cNvPicPr>
          <p:nvPr/>
        </p:nvPicPr>
        <p:blipFill rotWithShape="1">
          <a:blip r:embed="rId5">
            <a:extLst>
              <a:ext uri="{28A0092B-C50C-407E-A947-70E740481C1C}">
                <a14:useLocalDpi xmlns:a14="http://schemas.microsoft.com/office/drawing/2010/main" val="0"/>
              </a:ext>
            </a:extLst>
          </a:blip>
          <a:srcRect l="18877" r="9101"/>
          <a:stretch/>
        </p:blipFill>
        <p:spPr>
          <a:xfrm>
            <a:off x="4269181" y="5459709"/>
            <a:ext cx="1167136" cy="1000015"/>
          </a:xfrm>
          <a:prstGeom prst="rect">
            <a:avLst/>
          </a:prstGeom>
        </p:spPr>
      </p:pic>
      <p:sp>
        <p:nvSpPr>
          <p:cNvPr id="26" name="Rectangle 25" descr="Granite">
            <a:extLst>
              <a:ext uri="{FF2B5EF4-FFF2-40B4-BE49-F238E27FC236}">
                <a16:creationId xmlns:a16="http://schemas.microsoft.com/office/drawing/2014/main" id="{57ECE7A6-6D91-4DBF-BACF-CBA2FAE4EDB6}"/>
              </a:ext>
            </a:extLst>
          </p:cNvPr>
          <p:cNvSpPr/>
          <p:nvPr/>
        </p:nvSpPr>
        <p:spPr>
          <a:xfrm>
            <a:off x="4417847" y="6464530"/>
            <a:ext cx="881139" cy="369332"/>
          </a:xfrm>
          <a:prstGeom prst="rect">
            <a:avLst/>
          </a:prstGeom>
        </p:spPr>
        <p:txBody>
          <a:bodyPr wrap="none">
            <a:spAutoFit/>
          </a:bodyPr>
          <a:lstStyle/>
          <a:p>
            <a:r>
              <a:rPr lang="en-US" dirty="0"/>
              <a:t>Granite</a:t>
            </a:r>
          </a:p>
        </p:txBody>
      </p:sp>
      <p:pic>
        <p:nvPicPr>
          <p:cNvPr id="25" name="Picture 24" descr="A photo of a single piece of basalt.">
            <a:extLst>
              <a:ext uri="{FF2B5EF4-FFF2-40B4-BE49-F238E27FC236}">
                <a16:creationId xmlns:a16="http://schemas.microsoft.com/office/drawing/2014/main" id="{9028AC03-398A-4A09-9F21-956AA04373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7542" y="5459709"/>
            <a:ext cx="1225017" cy="1000015"/>
          </a:xfrm>
          <a:prstGeom prst="rect">
            <a:avLst/>
          </a:prstGeom>
        </p:spPr>
      </p:pic>
      <p:sp>
        <p:nvSpPr>
          <p:cNvPr id="30" name="Rectangle 29" descr="Basalt">
            <a:extLst>
              <a:ext uri="{FF2B5EF4-FFF2-40B4-BE49-F238E27FC236}">
                <a16:creationId xmlns:a16="http://schemas.microsoft.com/office/drawing/2014/main" id="{D1FB0D3E-2E7A-490E-BCAD-E5E8FCB72891}"/>
              </a:ext>
            </a:extLst>
          </p:cNvPr>
          <p:cNvSpPr/>
          <p:nvPr/>
        </p:nvSpPr>
        <p:spPr>
          <a:xfrm>
            <a:off x="5711739" y="6464530"/>
            <a:ext cx="750526" cy="369332"/>
          </a:xfrm>
          <a:prstGeom prst="rect">
            <a:avLst/>
          </a:prstGeom>
        </p:spPr>
        <p:txBody>
          <a:bodyPr wrap="none">
            <a:spAutoFit/>
          </a:bodyPr>
          <a:lstStyle/>
          <a:p>
            <a:r>
              <a:rPr lang="en-US" dirty="0"/>
              <a:t>Basalt</a:t>
            </a:r>
          </a:p>
        </p:txBody>
      </p:sp>
      <p:pic>
        <p:nvPicPr>
          <p:cNvPr id="29" name="Picture 28" descr="A photo of a single piece of shiny gabbro.">
            <a:extLst>
              <a:ext uri="{FF2B5EF4-FFF2-40B4-BE49-F238E27FC236}">
                <a16:creationId xmlns:a16="http://schemas.microsoft.com/office/drawing/2014/main" id="{2EF82BE2-AE38-4731-9435-25BE6C751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1271" y="5459709"/>
            <a:ext cx="1141498" cy="1004602"/>
          </a:xfrm>
          <a:prstGeom prst="rect">
            <a:avLst/>
          </a:prstGeom>
        </p:spPr>
      </p:pic>
      <p:sp>
        <p:nvSpPr>
          <p:cNvPr id="33" name="Rectangle 32" descr="Gabbro">
            <a:extLst>
              <a:ext uri="{FF2B5EF4-FFF2-40B4-BE49-F238E27FC236}">
                <a16:creationId xmlns:a16="http://schemas.microsoft.com/office/drawing/2014/main" id="{D17E9D67-D939-432C-95FE-02BD7CEAB7D7}"/>
              </a:ext>
            </a:extLst>
          </p:cNvPr>
          <p:cNvSpPr/>
          <p:nvPr/>
        </p:nvSpPr>
        <p:spPr>
          <a:xfrm>
            <a:off x="6874786" y="6456811"/>
            <a:ext cx="883062" cy="369332"/>
          </a:xfrm>
          <a:prstGeom prst="rect">
            <a:avLst/>
          </a:prstGeom>
        </p:spPr>
        <p:txBody>
          <a:bodyPr wrap="none">
            <a:spAutoFit/>
          </a:bodyPr>
          <a:lstStyle/>
          <a:p>
            <a:r>
              <a:rPr lang="en-US" dirty="0"/>
              <a:t>Gabbro</a:t>
            </a:r>
          </a:p>
        </p:txBody>
      </p:sp>
      <p:sp>
        <p:nvSpPr>
          <p:cNvPr id="7" name="TextBox 6" descr="Metamorphic Rocks">
            <a:extLst>
              <a:ext uri="{FF2B5EF4-FFF2-40B4-BE49-F238E27FC236}">
                <a16:creationId xmlns:a16="http://schemas.microsoft.com/office/drawing/2014/main" id="{8D7C6EA6-48D8-46CF-9371-D8F1BE0A0D2F}"/>
              </a:ext>
            </a:extLst>
          </p:cNvPr>
          <p:cNvSpPr txBox="1"/>
          <p:nvPr/>
        </p:nvSpPr>
        <p:spPr>
          <a:xfrm>
            <a:off x="8702178" y="0"/>
            <a:ext cx="3028428" cy="1200329"/>
          </a:xfrm>
          <a:prstGeom prst="rect">
            <a:avLst/>
          </a:prstGeom>
          <a:noFill/>
        </p:spPr>
        <p:txBody>
          <a:bodyPr wrap="square" rtlCol="0">
            <a:spAutoFit/>
          </a:bodyPr>
          <a:lstStyle/>
          <a:p>
            <a:pPr algn="ctr"/>
            <a:r>
              <a:rPr lang="en-US" sz="3600" b="1" dirty="0"/>
              <a:t>Metamorphic Rocks</a:t>
            </a:r>
          </a:p>
        </p:txBody>
      </p:sp>
      <p:sp>
        <p:nvSpPr>
          <p:cNvPr id="6" name="TextBox 5" descr="Metamorphic rocks form when high temperatures and pressure act on a rock to alter it. These conditions often stretch, twist, and fold the rock. &#10;&#10;Metamorphic rocks often but not always have a clear stripe pattern or bands and are harder than sedimentary rocks.&#10;&#10;Examples:&#10;">
            <a:extLst>
              <a:ext uri="{FF2B5EF4-FFF2-40B4-BE49-F238E27FC236}">
                <a16:creationId xmlns:a16="http://schemas.microsoft.com/office/drawing/2014/main" id="{885FCC57-F882-415F-BD8A-25BF385140DA}"/>
              </a:ext>
            </a:extLst>
          </p:cNvPr>
          <p:cNvSpPr txBox="1"/>
          <p:nvPr/>
        </p:nvSpPr>
        <p:spPr>
          <a:xfrm>
            <a:off x="8868288" y="1075352"/>
            <a:ext cx="2625754" cy="4524315"/>
          </a:xfrm>
          <a:prstGeom prst="rect">
            <a:avLst/>
          </a:prstGeom>
          <a:noFill/>
        </p:spPr>
        <p:txBody>
          <a:bodyPr wrap="square" rtlCol="0">
            <a:spAutoFit/>
          </a:bodyPr>
          <a:lstStyle/>
          <a:p>
            <a:r>
              <a:rPr lang="en-US" dirty="0"/>
              <a:t>Metamorphic rocks form when high temperatures and pressure act on a rock to alter it. These conditions often stretch, twist, and fold the rock. </a:t>
            </a:r>
          </a:p>
          <a:p>
            <a:endParaRPr lang="en-US" dirty="0"/>
          </a:p>
          <a:p>
            <a:r>
              <a:rPr lang="en-US" dirty="0"/>
              <a:t>Metamorphic rocks often but not always:</a:t>
            </a:r>
          </a:p>
          <a:p>
            <a:pPr marL="285750" indent="-285750">
              <a:buFontTx/>
              <a:buChar char="-"/>
            </a:pPr>
            <a:r>
              <a:rPr lang="en-US" dirty="0"/>
              <a:t>Have a clear stripe pattern or bands</a:t>
            </a:r>
          </a:p>
          <a:p>
            <a:pPr marL="285750" indent="-285750">
              <a:buFontTx/>
              <a:buChar char="-"/>
            </a:pPr>
            <a:r>
              <a:rPr lang="en-US" dirty="0"/>
              <a:t>Are harder than sedimentary rocks</a:t>
            </a:r>
          </a:p>
          <a:p>
            <a:pPr marL="285750" indent="-285750">
              <a:buFontTx/>
              <a:buChar char="-"/>
            </a:pPr>
            <a:endParaRPr lang="en-US" u="sng" dirty="0"/>
          </a:p>
          <a:p>
            <a:pPr algn="ctr"/>
            <a:r>
              <a:rPr lang="en-US" u="sng" dirty="0"/>
              <a:t>Examples</a:t>
            </a:r>
          </a:p>
          <a:p>
            <a:endParaRPr lang="en-US" dirty="0"/>
          </a:p>
        </p:txBody>
      </p:sp>
      <p:pic>
        <p:nvPicPr>
          <p:cNvPr id="35" name="Picture 34" descr="A photo of a large wall of schist with bands of different colors running vertically through the rock.">
            <a:extLst>
              <a:ext uri="{FF2B5EF4-FFF2-40B4-BE49-F238E27FC236}">
                <a16:creationId xmlns:a16="http://schemas.microsoft.com/office/drawing/2014/main" id="{480DF5CC-596A-4BAC-B335-35908187DB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4843" y="5459709"/>
            <a:ext cx="997102" cy="997102"/>
          </a:xfrm>
          <a:prstGeom prst="rect">
            <a:avLst/>
          </a:prstGeom>
        </p:spPr>
      </p:pic>
      <p:sp>
        <p:nvSpPr>
          <p:cNvPr id="36" name="Rectangle 35" descr="Schist">
            <a:extLst>
              <a:ext uri="{FF2B5EF4-FFF2-40B4-BE49-F238E27FC236}">
                <a16:creationId xmlns:a16="http://schemas.microsoft.com/office/drawing/2014/main" id="{D8E08CFD-1344-4FF9-A18F-B1F2A62258CC}"/>
              </a:ext>
            </a:extLst>
          </p:cNvPr>
          <p:cNvSpPr/>
          <p:nvPr/>
        </p:nvSpPr>
        <p:spPr>
          <a:xfrm>
            <a:off x="8663894" y="6456811"/>
            <a:ext cx="727122" cy="369332"/>
          </a:xfrm>
          <a:prstGeom prst="rect">
            <a:avLst/>
          </a:prstGeom>
        </p:spPr>
        <p:txBody>
          <a:bodyPr wrap="none">
            <a:spAutoFit/>
          </a:bodyPr>
          <a:lstStyle/>
          <a:p>
            <a:r>
              <a:rPr lang="en-US" dirty="0"/>
              <a:t>Schist</a:t>
            </a:r>
          </a:p>
        </p:txBody>
      </p:sp>
      <p:pic>
        <p:nvPicPr>
          <p:cNvPr id="38" name="Picture 37" descr="A photo of a single piece of gneiss, with horizontal black and white stripes.">
            <a:extLst>
              <a:ext uri="{FF2B5EF4-FFF2-40B4-BE49-F238E27FC236}">
                <a16:creationId xmlns:a16="http://schemas.microsoft.com/office/drawing/2014/main" id="{72787B19-CDEE-4354-8906-2F127EE31981}"/>
              </a:ext>
            </a:extLst>
          </p:cNvPr>
          <p:cNvPicPr>
            <a:picLocks noChangeAspect="1"/>
          </p:cNvPicPr>
          <p:nvPr/>
        </p:nvPicPr>
        <p:blipFill rotWithShape="1">
          <a:blip r:embed="rId9">
            <a:extLst>
              <a:ext uri="{28A0092B-C50C-407E-A947-70E740481C1C}">
                <a14:useLocalDpi xmlns:a14="http://schemas.microsoft.com/office/drawing/2010/main" val="0"/>
              </a:ext>
            </a:extLst>
          </a:blip>
          <a:srcRect l="7916" r="9852"/>
          <a:stretch/>
        </p:blipFill>
        <p:spPr>
          <a:xfrm>
            <a:off x="9574080" y="5459709"/>
            <a:ext cx="1143549" cy="997102"/>
          </a:xfrm>
          <a:prstGeom prst="rect">
            <a:avLst/>
          </a:prstGeom>
        </p:spPr>
      </p:pic>
      <p:sp>
        <p:nvSpPr>
          <p:cNvPr id="41" name="Rectangle 40" descr="Gneiss">
            <a:extLst>
              <a:ext uri="{FF2B5EF4-FFF2-40B4-BE49-F238E27FC236}">
                <a16:creationId xmlns:a16="http://schemas.microsoft.com/office/drawing/2014/main" id="{833D82CB-D7F5-41B9-888E-104850391440}"/>
              </a:ext>
            </a:extLst>
          </p:cNvPr>
          <p:cNvSpPr/>
          <p:nvPr/>
        </p:nvSpPr>
        <p:spPr>
          <a:xfrm>
            <a:off x="9742444" y="6456811"/>
            <a:ext cx="800219" cy="369332"/>
          </a:xfrm>
          <a:prstGeom prst="rect">
            <a:avLst/>
          </a:prstGeom>
        </p:spPr>
        <p:txBody>
          <a:bodyPr wrap="none">
            <a:spAutoFit/>
          </a:bodyPr>
          <a:lstStyle/>
          <a:p>
            <a:r>
              <a:rPr lang="en-US" dirty="0"/>
              <a:t>Gneiss</a:t>
            </a:r>
          </a:p>
        </p:txBody>
      </p:sp>
      <p:pic>
        <p:nvPicPr>
          <p:cNvPr id="40" name="Picture 39" descr="A photo of a single piece of marble with colored bands going through it in different directions.">
            <a:extLst>
              <a:ext uri="{FF2B5EF4-FFF2-40B4-BE49-F238E27FC236}">
                <a16:creationId xmlns:a16="http://schemas.microsoft.com/office/drawing/2014/main" id="{A67004DB-E8EC-4ABF-94CC-84FD49967F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9764" y="5459710"/>
            <a:ext cx="1100280" cy="997102"/>
          </a:xfrm>
          <a:prstGeom prst="rect">
            <a:avLst/>
          </a:prstGeom>
        </p:spPr>
      </p:pic>
      <p:sp>
        <p:nvSpPr>
          <p:cNvPr id="44" name="Rectangle 43" descr="Marble">
            <a:extLst>
              <a:ext uri="{FF2B5EF4-FFF2-40B4-BE49-F238E27FC236}">
                <a16:creationId xmlns:a16="http://schemas.microsoft.com/office/drawing/2014/main" id="{797D8211-5592-498F-B8BB-B800029477EE}"/>
              </a:ext>
            </a:extLst>
          </p:cNvPr>
          <p:cNvSpPr/>
          <p:nvPr/>
        </p:nvSpPr>
        <p:spPr>
          <a:xfrm>
            <a:off x="10875705" y="6456811"/>
            <a:ext cx="862737" cy="369332"/>
          </a:xfrm>
          <a:prstGeom prst="rect">
            <a:avLst/>
          </a:prstGeom>
        </p:spPr>
        <p:txBody>
          <a:bodyPr wrap="none">
            <a:spAutoFit/>
          </a:bodyPr>
          <a:lstStyle/>
          <a:p>
            <a:r>
              <a:rPr lang="en-US" dirty="0"/>
              <a:t>Marble</a:t>
            </a:r>
          </a:p>
        </p:txBody>
      </p:sp>
    </p:spTree>
    <p:extLst>
      <p:ext uri="{BB962C8B-B14F-4D97-AF65-F5344CB8AC3E}">
        <p14:creationId xmlns:p14="http://schemas.microsoft.com/office/powerpoint/2010/main" val="2479335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D825-6F19-4816-9102-7EF0F3C4466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Rock Cycle Video</a:t>
            </a:r>
          </a:p>
        </p:txBody>
      </p:sp>
      <p:pic>
        <p:nvPicPr>
          <p:cNvPr id="4" name="Online Media 3" descr="Illustration of the rock cycle on the left, a young boy in the middle and a Moai statue on the right.">
            <a:hlinkClick r:id="" action="ppaction://media"/>
            <a:extLst>
              <a:ext uri="{FF2B5EF4-FFF2-40B4-BE49-F238E27FC236}">
                <a16:creationId xmlns:a16="http://schemas.microsoft.com/office/drawing/2014/main" id="{F22ABE66-0936-475A-BA66-246C4CB10407}"/>
              </a:ext>
            </a:extLst>
          </p:cNvPr>
          <p:cNvPicPr>
            <a:picLocks noGrp="1" noRot="1" noChangeAspect="1"/>
          </p:cNvPicPr>
          <p:nvPr>
            <p:ph idx="1"/>
            <a:videoFile r:link="rId1"/>
          </p:nvPr>
        </p:nvPicPr>
        <p:blipFill>
          <a:blip r:embed="rId3"/>
          <a:stretch>
            <a:fillRect/>
          </a:stretch>
        </p:blipFill>
        <p:spPr>
          <a:xfrm>
            <a:off x="245800" y="123413"/>
            <a:ext cx="11700399" cy="6611173"/>
          </a:xfrm>
          <a:prstGeom prst="rect">
            <a:avLst/>
          </a:prstGeom>
        </p:spPr>
      </p:pic>
    </p:spTree>
    <p:extLst>
      <p:ext uri="{BB962C8B-B14F-4D97-AF65-F5344CB8AC3E}">
        <p14:creationId xmlns:p14="http://schemas.microsoft.com/office/powerpoint/2010/main" val="298289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403C-1F11-4EA5-BE68-5EFA7320905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Maps of the United States and South Dakota</a:t>
            </a:r>
          </a:p>
        </p:txBody>
      </p:sp>
      <p:pic>
        <p:nvPicPr>
          <p:cNvPr id="11" name="Picture 10" descr="Map of the United States with a red pin showing the location of Black Hills in South Dakota.">
            <a:extLst>
              <a:ext uri="{FF2B5EF4-FFF2-40B4-BE49-F238E27FC236}">
                <a16:creationId xmlns:a16="http://schemas.microsoft.com/office/drawing/2014/main" id="{0191387F-C32F-4576-A191-C76528FBC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93974" cy="4322321"/>
          </a:xfrm>
          <a:prstGeom prst="rect">
            <a:avLst/>
          </a:prstGeom>
        </p:spPr>
      </p:pic>
      <p:pic>
        <p:nvPicPr>
          <p:cNvPr id="9" name="Picture 8" descr="Map of South Dakota with a red pin showing the location of Black Hills in the southwest corner of the state.">
            <a:extLst>
              <a:ext uri="{FF2B5EF4-FFF2-40B4-BE49-F238E27FC236}">
                <a16:creationId xmlns:a16="http://schemas.microsoft.com/office/drawing/2014/main" id="{14BCEB8D-5B6C-482C-93A4-E1FCDE875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75" y="3346633"/>
            <a:ext cx="5686425" cy="351136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55458597"/>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7091-1BF8-43C4-ACFD-B6EFD46B59F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Rock Formations of the Black Hills</a:t>
            </a:r>
          </a:p>
        </p:txBody>
      </p:sp>
      <p:pic>
        <p:nvPicPr>
          <p:cNvPr id="6" name="Picture 5" descr="Photo of the Needles - an area in the Black Hills with large vertical spires of granite.  A few ponderosa pine trees are in the foreground.&#10;&#10;">
            <a:extLst>
              <a:ext uri="{FF2B5EF4-FFF2-40B4-BE49-F238E27FC236}">
                <a16:creationId xmlns:a16="http://schemas.microsoft.com/office/drawing/2014/main" id="{1074F864-46F7-47C3-B4C0-B2268FB8AB96}"/>
              </a:ext>
            </a:extLst>
          </p:cNvPr>
          <p:cNvPicPr>
            <a:picLocks noChangeAspect="1"/>
          </p:cNvPicPr>
          <p:nvPr/>
        </p:nvPicPr>
        <p:blipFill rotWithShape="1">
          <a:blip r:embed="rId2">
            <a:extLst>
              <a:ext uri="{28A0092B-C50C-407E-A947-70E740481C1C}">
                <a14:useLocalDpi xmlns:a14="http://schemas.microsoft.com/office/drawing/2010/main" val="0"/>
              </a:ext>
            </a:extLst>
          </a:blip>
          <a:srcRect l="5885" r="11419" b="2"/>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7" name="TextBox 6" descr="The Black Hills of South Dakota are unique in many ways. One is that their formation includes all three types of rocks: sedimentary, igneous, and metamorphic &#10;">
            <a:extLst>
              <a:ext uri="{FF2B5EF4-FFF2-40B4-BE49-F238E27FC236}">
                <a16:creationId xmlns:a16="http://schemas.microsoft.com/office/drawing/2014/main" id="{E0537CFA-20E5-4ED0-9F13-FD31F294ADE1}"/>
              </a:ext>
            </a:extLst>
          </p:cNvPr>
          <p:cNvSpPr txBox="1"/>
          <p:nvPr/>
        </p:nvSpPr>
        <p:spPr>
          <a:xfrm>
            <a:off x="89205" y="4019170"/>
            <a:ext cx="4983663" cy="2616101"/>
          </a:xfrm>
          <a:prstGeom prst="rect">
            <a:avLst/>
          </a:prstGeom>
          <a:noFill/>
        </p:spPr>
        <p:txBody>
          <a:bodyPr wrap="square" rtlCol="0">
            <a:spAutoFit/>
          </a:bodyPr>
          <a:lstStyle/>
          <a:p>
            <a:r>
              <a:rPr lang="en-US" sz="2000" dirty="0"/>
              <a:t>The Black Hills of South Dakota are unique in many ways. One is that their formation includes all three types of rocks:</a:t>
            </a:r>
          </a:p>
          <a:p>
            <a:endParaRPr lang="en-US" sz="2000" dirty="0"/>
          </a:p>
          <a:p>
            <a:pPr marL="1200150" lvl="2" indent="-285750">
              <a:buFontTx/>
              <a:buChar char="-"/>
            </a:pPr>
            <a:r>
              <a:rPr lang="en-US" sz="2800" dirty="0"/>
              <a:t>Sedimentary </a:t>
            </a:r>
          </a:p>
          <a:p>
            <a:pPr marL="1200150" lvl="2" indent="-285750">
              <a:buFontTx/>
              <a:buChar char="-"/>
            </a:pPr>
            <a:r>
              <a:rPr lang="en-US" sz="2800" dirty="0"/>
              <a:t>Igneous</a:t>
            </a:r>
          </a:p>
          <a:p>
            <a:pPr marL="1200150" lvl="2" indent="-285750">
              <a:buFontTx/>
              <a:buChar char="-"/>
            </a:pPr>
            <a:r>
              <a:rPr lang="en-US" sz="2800" dirty="0"/>
              <a:t>Metamorphic </a:t>
            </a:r>
          </a:p>
        </p:txBody>
      </p:sp>
      <p:pic>
        <p:nvPicPr>
          <p:cNvPr id="3" name="Picture 2" descr="Photo of a large granite outcrop with ponderosa pine trees covered in snow in the foreground.&#10;">
            <a:extLst>
              <a:ext uri="{FF2B5EF4-FFF2-40B4-BE49-F238E27FC236}">
                <a16:creationId xmlns:a16="http://schemas.microsoft.com/office/drawing/2014/main" id="{504D34F6-DC28-45C1-9BFD-5761FE748725}"/>
              </a:ext>
            </a:extLst>
          </p:cNvPr>
          <p:cNvPicPr>
            <a:picLocks noChangeAspect="1"/>
          </p:cNvPicPr>
          <p:nvPr/>
        </p:nvPicPr>
        <p:blipFill rotWithShape="1">
          <a:blip r:embed="rId3">
            <a:extLst>
              <a:ext uri="{28A0092B-C50C-407E-A947-70E740481C1C}">
                <a14:useLocalDpi xmlns:a14="http://schemas.microsoft.com/office/drawing/2010/main" val="0"/>
              </a:ext>
            </a:extLst>
          </a:blip>
          <a:srcRect l="9004" r="-1" b="-1"/>
          <a:stretch/>
        </p:blipFill>
        <p:spPr>
          <a:xfrm>
            <a:off x="7458302" y="-76868"/>
            <a:ext cx="3809132" cy="3139531"/>
          </a:xfrm>
          <a:prstGeom prst="rect">
            <a:avLst/>
          </a:prstGeom>
        </p:spPr>
      </p:pic>
      <p:pic>
        <p:nvPicPr>
          <p:cNvPr id="4" name="Picture 3" descr="Photo of granite spires reaching into a blue sky with ponderosa pine trees near the base.">
            <a:extLst>
              <a:ext uri="{FF2B5EF4-FFF2-40B4-BE49-F238E27FC236}">
                <a16:creationId xmlns:a16="http://schemas.microsoft.com/office/drawing/2014/main" id="{B20F3924-8477-450C-BCDB-F3B88D22B495}"/>
              </a:ext>
            </a:extLst>
          </p:cNvPr>
          <p:cNvPicPr>
            <a:picLocks noChangeAspect="1"/>
          </p:cNvPicPr>
          <p:nvPr/>
        </p:nvPicPr>
        <p:blipFill rotWithShape="1">
          <a:blip r:embed="rId4">
            <a:extLst>
              <a:ext uri="{28A0092B-C50C-407E-A947-70E740481C1C}">
                <a14:useLocalDpi xmlns:a14="http://schemas.microsoft.com/office/drawing/2010/main" val="0"/>
              </a:ext>
            </a:extLst>
          </a:blip>
          <a:srcRect r="4214" b="-1"/>
          <a:stretch/>
        </p:blipFill>
        <p:spPr>
          <a:xfrm>
            <a:off x="5162052" y="3272588"/>
            <a:ext cx="6105382" cy="3585411"/>
          </a:xfrm>
          <a:prstGeom prst="rect">
            <a:avLst/>
          </a:prstGeom>
        </p:spPr>
      </p:pic>
    </p:spTree>
    <p:extLst>
      <p:ext uri="{BB962C8B-B14F-4D97-AF65-F5344CB8AC3E}">
        <p14:creationId xmlns:p14="http://schemas.microsoft.com/office/powerpoint/2010/main" val="2295920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2208-E03D-4E8B-B63C-07FBC258077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Precambrian Seafloor Illustration</a:t>
            </a:r>
          </a:p>
        </p:txBody>
      </p:sp>
      <p:pic>
        <p:nvPicPr>
          <p:cNvPr id="3" name="Picture 2" descr="An artist's rendering of the Precambrian sea, with plants jellyfish and a sandy floor.">
            <a:extLst>
              <a:ext uri="{FF2B5EF4-FFF2-40B4-BE49-F238E27FC236}">
                <a16:creationId xmlns:a16="http://schemas.microsoft.com/office/drawing/2014/main" id="{1DE86396-3975-4F8D-B666-C2227441C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5" descr="What is now western South Dakota was at the edge of a shallow sea during the Precambrian period - sometime between 1.6 and 2.5 billion years ago. Over time, large amounts of sand and clay were washed down into the sea, layer after layer.&#10;&#10;The pressure of its own weight eventually turned these many layers of sand and clay into sandstone and shale. This process is how Sedimentary Rocks are formed.&#10;">
            <a:extLst>
              <a:ext uri="{FF2B5EF4-FFF2-40B4-BE49-F238E27FC236}">
                <a16:creationId xmlns:a16="http://schemas.microsoft.com/office/drawing/2014/main" id="{4088596A-F045-46AD-ADDB-B55670712CCA}"/>
              </a:ext>
            </a:extLst>
          </p:cNvPr>
          <p:cNvSpPr>
            <a:spLocks noChangeArrowheads="1"/>
          </p:cNvSpPr>
          <p:nvPr/>
        </p:nvSpPr>
        <p:spPr bwMode="auto">
          <a:xfrm>
            <a:off x="9258301" y="654124"/>
            <a:ext cx="284797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is now western South Dakota was at the edge of a shallow sea during the Precambrian period - sometime between 1.6 and 2.5 billion years ago. Over time, large amounts of sand and clay were washed down into the sea, layer after layer.</a:t>
            </a: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pressure of its own weight eventually turned these many layers of sand and clay into sandstone and shale. This process is how </a:t>
            </a:r>
            <a:r>
              <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Sedimentary Rocks </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are formed.</a:t>
            </a: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886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A3E3-2DC1-4D0B-9517-95757611F13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Sedimentary Rocks</a:t>
            </a:r>
          </a:p>
        </p:txBody>
      </p:sp>
      <p:sp>
        <p:nvSpPr>
          <p:cNvPr id="5" name="TextBox 4">
            <a:extLst>
              <a:ext uri="{FF2B5EF4-FFF2-40B4-BE49-F238E27FC236}">
                <a16:creationId xmlns:a16="http://schemas.microsoft.com/office/drawing/2014/main" id="{2466E440-BE41-49BE-B561-D867584EDBA3}"/>
              </a:ext>
            </a:extLst>
          </p:cNvPr>
          <p:cNvSpPr txBox="1"/>
          <p:nvPr/>
        </p:nvSpPr>
        <p:spPr>
          <a:xfrm>
            <a:off x="1189682" y="429021"/>
            <a:ext cx="9588617" cy="646331"/>
          </a:xfrm>
          <a:prstGeom prst="rect">
            <a:avLst/>
          </a:prstGeom>
          <a:noFill/>
        </p:spPr>
        <p:txBody>
          <a:bodyPr wrap="square" rtlCol="0">
            <a:spAutoFit/>
          </a:bodyPr>
          <a:lstStyle/>
          <a:p>
            <a:pPr algn="ctr"/>
            <a:r>
              <a:rPr lang="en-US" sz="3600" b="1" dirty="0"/>
              <a:t>Sedimentary Rocks</a:t>
            </a:r>
          </a:p>
        </p:txBody>
      </p:sp>
      <p:sp>
        <p:nvSpPr>
          <p:cNvPr id="4" name="TextBox 3" descr="Sedimentary rocks are formed from pre-existing rocks or pieces of once-living organisms. They are created when many layers of these materials undergo pressure.&#10;&#10;Sedimentary rocks often,  but not always:  have smaller visible rock fragments and are softer and erode easily.&#10;">
            <a:extLst>
              <a:ext uri="{FF2B5EF4-FFF2-40B4-BE49-F238E27FC236}">
                <a16:creationId xmlns:a16="http://schemas.microsoft.com/office/drawing/2014/main" id="{54A6B55D-335E-49BC-B599-A22BA1038DF4}"/>
              </a:ext>
            </a:extLst>
          </p:cNvPr>
          <p:cNvSpPr txBox="1"/>
          <p:nvPr/>
        </p:nvSpPr>
        <p:spPr>
          <a:xfrm>
            <a:off x="802234" y="1075352"/>
            <a:ext cx="10715849" cy="2585323"/>
          </a:xfrm>
          <a:prstGeom prst="rect">
            <a:avLst/>
          </a:prstGeom>
          <a:noFill/>
        </p:spPr>
        <p:txBody>
          <a:bodyPr wrap="square" rtlCol="0">
            <a:spAutoFit/>
          </a:bodyPr>
          <a:lstStyle/>
          <a:p>
            <a:r>
              <a:rPr lang="en-US" sz="2400" dirty="0"/>
              <a:t>Sedimentary rocks are formed from pre-existing rocks or pieces of once-living organisms. They are created when many layers of these materials undergo pressure.</a:t>
            </a:r>
          </a:p>
          <a:p>
            <a:endParaRPr lang="en-US" sz="2400" dirty="0"/>
          </a:p>
          <a:p>
            <a:r>
              <a:rPr lang="en-US" sz="2400" dirty="0"/>
              <a:t>Sedimentary rocks often but not always:</a:t>
            </a:r>
          </a:p>
          <a:p>
            <a:pPr marL="285750" indent="-285750">
              <a:buFontTx/>
              <a:buChar char="-"/>
            </a:pPr>
            <a:r>
              <a:rPr lang="en-US" sz="2400" dirty="0"/>
              <a:t>Have smaller visible rock fragments</a:t>
            </a:r>
          </a:p>
          <a:p>
            <a:pPr marL="285750" indent="-285750">
              <a:buFontTx/>
              <a:buChar char="-"/>
            </a:pPr>
            <a:r>
              <a:rPr lang="en-US" sz="2400" dirty="0"/>
              <a:t>Are softer and erode easily</a:t>
            </a:r>
          </a:p>
          <a:p>
            <a:pPr algn="ctr"/>
            <a:r>
              <a:rPr lang="en-US" dirty="0"/>
              <a:t> </a:t>
            </a:r>
          </a:p>
        </p:txBody>
      </p:sp>
      <p:pic>
        <p:nvPicPr>
          <p:cNvPr id="10" name="Picture 9" descr="A photo of a large gray-colored chalk deposit.">
            <a:extLst>
              <a:ext uri="{FF2B5EF4-FFF2-40B4-BE49-F238E27FC236}">
                <a16:creationId xmlns:a16="http://schemas.microsoft.com/office/drawing/2014/main" id="{D1F6AE9F-5FA4-419D-8861-F614EE2699AF}"/>
              </a:ext>
            </a:extLst>
          </p:cNvPr>
          <p:cNvPicPr>
            <a:picLocks noChangeAspect="1"/>
          </p:cNvPicPr>
          <p:nvPr/>
        </p:nvPicPr>
        <p:blipFill rotWithShape="1">
          <a:blip r:embed="rId2">
            <a:extLst>
              <a:ext uri="{28A0092B-C50C-407E-A947-70E740481C1C}">
                <a14:useLocalDpi xmlns:a14="http://schemas.microsoft.com/office/drawing/2010/main" val="0"/>
              </a:ext>
            </a:extLst>
          </a:blip>
          <a:srcRect l="21188"/>
          <a:stretch/>
        </p:blipFill>
        <p:spPr>
          <a:xfrm>
            <a:off x="1220985" y="3813352"/>
            <a:ext cx="2589896" cy="2464636"/>
          </a:xfrm>
          <a:prstGeom prst="rect">
            <a:avLst/>
          </a:prstGeom>
        </p:spPr>
      </p:pic>
      <p:sp>
        <p:nvSpPr>
          <p:cNvPr id="6" name="Rectangle 5" descr="Chalk">
            <a:extLst>
              <a:ext uri="{FF2B5EF4-FFF2-40B4-BE49-F238E27FC236}">
                <a16:creationId xmlns:a16="http://schemas.microsoft.com/office/drawing/2014/main" id="{F3AD8565-E89B-4036-8CE4-D6C4E9F90F8C}"/>
              </a:ext>
            </a:extLst>
          </p:cNvPr>
          <p:cNvSpPr/>
          <p:nvPr/>
        </p:nvSpPr>
        <p:spPr>
          <a:xfrm>
            <a:off x="2167119" y="6368661"/>
            <a:ext cx="867545" cy="461665"/>
          </a:xfrm>
          <a:prstGeom prst="rect">
            <a:avLst/>
          </a:prstGeom>
        </p:spPr>
        <p:txBody>
          <a:bodyPr wrap="none">
            <a:spAutoFit/>
          </a:bodyPr>
          <a:lstStyle/>
          <a:p>
            <a:r>
              <a:rPr lang="en-US" sz="2400" dirty="0"/>
              <a:t>Chalk</a:t>
            </a:r>
          </a:p>
        </p:txBody>
      </p:sp>
      <p:pic>
        <p:nvPicPr>
          <p:cNvPr id="9" name="Picture 8" descr="A photo of a shiny, single piece of coal.">
            <a:extLst>
              <a:ext uri="{FF2B5EF4-FFF2-40B4-BE49-F238E27FC236}">
                <a16:creationId xmlns:a16="http://schemas.microsoft.com/office/drawing/2014/main" id="{F28CAFD0-2F9D-4134-AD9C-9FBF5F246FF3}"/>
              </a:ext>
            </a:extLst>
          </p:cNvPr>
          <p:cNvPicPr>
            <a:picLocks noChangeAspect="1"/>
          </p:cNvPicPr>
          <p:nvPr/>
        </p:nvPicPr>
        <p:blipFill rotWithShape="1">
          <a:blip r:embed="rId3">
            <a:extLst>
              <a:ext uri="{28A0092B-C50C-407E-A947-70E740481C1C}">
                <a14:useLocalDpi xmlns:a14="http://schemas.microsoft.com/office/drawing/2010/main" val="0"/>
              </a:ext>
            </a:extLst>
          </a:blip>
          <a:srcRect l="4312" t="6913" r="49642" b="15282"/>
          <a:stretch/>
        </p:blipFill>
        <p:spPr>
          <a:xfrm>
            <a:off x="4659983" y="3813352"/>
            <a:ext cx="2872034" cy="2464636"/>
          </a:xfrm>
          <a:prstGeom prst="rect">
            <a:avLst/>
          </a:prstGeom>
        </p:spPr>
      </p:pic>
      <p:sp>
        <p:nvSpPr>
          <p:cNvPr id="7" name="Rectangle 6" descr="Coal">
            <a:extLst>
              <a:ext uri="{FF2B5EF4-FFF2-40B4-BE49-F238E27FC236}">
                <a16:creationId xmlns:a16="http://schemas.microsoft.com/office/drawing/2014/main" id="{5B0084DA-B762-4922-AD33-13D5475D46EB}"/>
              </a:ext>
            </a:extLst>
          </p:cNvPr>
          <p:cNvSpPr/>
          <p:nvPr/>
        </p:nvSpPr>
        <p:spPr>
          <a:xfrm>
            <a:off x="5863442" y="6378575"/>
            <a:ext cx="728084" cy="461665"/>
          </a:xfrm>
          <a:prstGeom prst="rect">
            <a:avLst/>
          </a:prstGeom>
        </p:spPr>
        <p:txBody>
          <a:bodyPr wrap="none">
            <a:spAutoFit/>
          </a:bodyPr>
          <a:lstStyle/>
          <a:p>
            <a:r>
              <a:rPr lang="en-US" sz="2400" dirty="0"/>
              <a:t>Coal</a:t>
            </a:r>
          </a:p>
        </p:txBody>
      </p:sp>
      <p:pic>
        <p:nvPicPr>
          <p:cNvPr id="12" name="Picture 11" descr="A photo of a single piece of smooth sandstone.">
            <a:extLst>
              <a:ext uri="{FF2B5EF4-FFF2-40B4-BE49-F238E27FC236}">
                <a16:creationId xmlns:a16="http://schemas.microsoft.com/office/drawing/2014/main" id="{03443EBA-CC86-4A22-BC9F-9206430B9A15}"/>
              </a:ext>
            </a:extLst>
          </p:cNvPr>
          <p:cNvPicPr>
            <a:picLocks noChangeAspect="1"/>
          </p:cNvPicPr>
          <p:nvPr/>
        </p:nvPicPr>
        <p:blipFill rotWithShape="1">
          <a:blip r:embed="rId4">
            <a:extLst>
              <a:ext uri="{28A0092B-C50C-407E-A947-70E740481C1C}">
                <a14:useLocalDpi xmlns:a14="http://schemas.microsoft.com/office/drawing/2010/main" val="0"/>
              </a:ext>
            </a:extLst>
          </a:blip>
          <a:srcRect l="8608" r="19283"/>
          <a:stretch/>
        </p:blipFill>
        <p:spPr>
          <a:xfrm>
            <a:off x="8378554" y="3813352"/>
            <a:ext cx="2479800" cy="2464636"/>
          </a:xfrm>
          <a:prstGeom prst="rect">
            <a:avLst/>
          </a:prstGeom>
        </p:spPr>
      </p:pic>
      <p:sp>
        <p:nvSpPr>
          <p:cNvPr id="8" name="Rectangle 7" descr="Sandstone">
            <a:extLst>
              <a:ext uri="{FF2B5EF4-FFF2-40B4-BE49-F238E27FC236}">
                <a16:creationId xmlns:a16="http://schemas.microsoft.com/office/drawing/2014/main" id="{02B91D81-C958-44FD-A8D2-598A6F7D02B1}"/>
              </a:ext>
            </a:extLst>
          </p:cNvPr>
          <p:cNvSpPr/>
          <p:nvPr/>
        </p:nvSpPr>
        <p:spPr>
          <a:xfrm>
            <a:off x="9035602" y="6368661"/>
            <a:ext cx="1491049" cy="461665"/>
          </a:xfrm>
          <a:prstGeom prst="rect">
            <a:avLst/>
          </a:prstGeom>
        </p:spPr>
        <p:txBody>
          <a:bodyPr wrap="none">
            <a:spAutoFit/>
          </a:bodyPr>
          <a:lstStyle/>
          <a:p>
            <a:r>
              <a:rPr lang="en-US" sz="2400" dirty="0"/>
              <a:t>Sandstone</a:t>
            </a:r>
          </a:p>
        </p:txBody>
      </p:sp>
    </p:spTree>
    <p:extLst>
      <p:ext uri="{BB962C8B-B14F-4D97-AF65-F5344CB8AC3E}">
        <p14:creationId xmlns:p14="http://schemas.microsoft.com/office/powerpoint/2010/main" val="3917407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9B76-1F74-4F4B-88AE-6E077589DDD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Mount Rushmore Before and After</a:t>
            </a:r>
          </a:p>
        </p:txBody>
      </p:sp>
      <p:pic>
        <p:nvPicPr>
          <p:cNvPr id="4" name="Picture 3" descr="A black and white photo of Mount Rushmore before carving.  The mountain has a flat top with numerous fissures across its face.">
            <a:extLst>
              <a:ext uri="{FF2B5EF4-FFF2-40B4-BE49-F238E27FC236}">
                <a16:creationId xmlns:a16="http://schemas.microsoft.com/office/drawing/2014/main" id="{A0D19D46-5F65-408E-9B56-F8C4602D66ED}"/>
              </a:ext>
            </a:extLst>
          </p:cNvPr>
          <p:cNvPicPr>
            <a:picLocks noChangeAspect="1"/>
          </p:cNvPicPr>
          <p:nvPr/>
        </p:nvPicPr>
        <p:blipFill rotWithShape="1">
          <a:blip r:embed="rId2">
            <a:extLst>
              <a:ext uri="{28A0092B-C50C-407E-A947-70E740481C1C}">
                <a14:useLocalDpi xmlns:a14="http://schemas.microsoft.com/office/drawing/2010/main" val="0"/>
              </a:ext>
            </a:extLst>
          </a:blip>
          <a:srcRect l="-30" r="743" b="52609"/>
          <a:stretch/>
        </p:blipFill>
        <p:spPr>
          <a:xfrm>
            <a:off x="0" y="0"/>
            <a:ext cx="9286113" cy="3429002"/>
          </a:xfrm>
          <a:prstGeom prst="rect">
            <a:avLst/>
          </a:prstGeom>
        </p:spPr>
      </p:pic>
      <p:pic>
        <p:nvPicPr>
          <p:cNvPr id="7" name="Picture 6" descr="A photo of Mount Rushmore today, with the carved faces of four Presidents: George Washington, Thomas Jefferson, Theodore Roosevelt and Abraham Lincoln. ">
            <a:extLst>
              <a:ext uri="{FF2B5EF4-FFF2-40B4-BE49-F238E27FC236}">
                <a16:creationId xmlns:a16="http://schemas.microsoft.com/office/drawing/2014/main" id="{4648B5B9-905D-47DF-93FF-1A50CEFB5046}"/>
              </a:ext>
            </a:extLst>
          </p:cNvPr>
          <p:cNvPicPr>
            <a:picLocks noChangeAspect="1"/>
          </p:cNvPicPr>
          <p:nvPr/>
        </p:nvPicPr>
        <p:blipFill rotWithShape="1">
          <a:blip r:embed="rId3">
            <a:extLst>
              <a:ext uri="{28A0092B-C50C-407E-A947-70E740481C1C}">
                <a14:useLocalDpi xmlns:a14="http://schemas.microsoft.com/office/drawing/2010/main" val="0"/>
              </a:ext>
            </a:extLst>
          </a:blip>
          <a:srcRect l="823" t="6212" r="1" b="47019"/>
          <a:stretch/>
        </p:blipFill>
        <p:spPr>
          <a:xfrm>
            <a:off x="-1" y="3573710"/>
            <a:ext cx="9286114" cy="3284290"/>
          </a:xfrm>
          <a:prstGeom prst="rect">
            <a:avLst/>
          </a:prstGeom>
        </p:spPr>
      </p:pic>
      <p:sp>
        <p:nvSpPr>
          <p:cNvPr id="5" name="Rectangle 5" descr="Around the same time, 1.6 billion years ago, a great mass of molten rock began to rise from deep within the earth's crust. As this mass cooled (still underground) it formed many of the features we see around the Black Hills today. &#10;&#10;When molten rock cools like this, it creates Igneous Rocks. A large block of granite is what forms the upper portion of Mount Rushmore.&#10;">
            <a:extLst>
              <a:ext uri="{FF2B5EF4-FFF2-40B4-BE49-F238E27FC236}">
                <a16:creationId xmlns:a16="http://schemas.microsoft.com/office/drawing/2014/main" id="{B1CFEE4A-A597-42C2-A9CE-779D8036A7F6}"/>
              </a:ext>
            </a:extLst>
          </p:cNvPr>
          <p:cNvSpPr>
            <a:spLocks noChangeArrowheads="1"/>
          </p:cNvSpPr>
          <p:nvPr/>
        </p:nvSpPr>
        <p:spPr bwMode="auto">
          <a:xfrm>
            <a:off x="9286113" y="1028342"/>
            <a:ext cx="2847974"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lang="en-US" dirty="0"/>
              <a:t>Around the same time, 1.6 billion years ago, a great mass of molten rock began to rise from deep within the earth's crust. As this mass cooled (still underground) it formed many of the features we see around the Black Hills today. </a:t>
            </a:r>
          </a:p>
          <a:p>
            <a:pPr lvl="0" defTabSz="914400"/>
            <a:endParaRPr lang="en-US" dirty="0"/>
          </a:p>
          <a:p>
            <a:pPr lvl="0" defTabSz="914400"/>
            <a:r>
              <a:rPr lang="en-US" dirty="0"/>
              <a:t>When molten rock cools like this, it creates </a:t>
            </a:r>
            <a:r>
              <a:rPr lang="en-US" b="1" dirty="0"/>
              <a:t>Igneous Rocks.</a:t>
            </a:r>
            <a:r>
              <a:rPr lang="en-US" dirty="0"/>
              <a:t> A large block of granite is what forms the upper portion of Mount Rushmore.</a:t>
            </a:r>
            <a:endParaRPr kumimoji="0" lang="en-US" altLang="en-US"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86938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AFA7442-2AE9-4E3C-8CA2-D517AB554FA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Igneous Rocks</a:t>
            </a:r>
          </a:p>
        </p:txBody>
      </p:sp>
      <p:sp>
        <p:nvSpPr>
          <p:cNvPr id="3" name="TextBox 2">
            <a:extLst>
              <a:ext uri="{FF2B5EF4-FFF2-40B4-BE49-F238E27FC236}">
                <a16:creationId xmlns:a16="http://schemas.microsoft.com/office/drawing/2014/main" id="{86A6AD01-EEB6-4B48-BE30-ADD55D970F9B}"/>
              </a:ext>
            </a:extLst>
          </p:cNvPr>
          <p:cNvSpPr txBox="1"/>
          <p:nvPr/>
        </p:nvSpPr>
        <p:spPr>
          <a:xfrm>
            <a:off x="3414668" y="301624"/>
            <a:ext cx="5362664" cy="646331"/>
          </a:xfrm>
          <a:prstGeom prst="rect">
            <a:avLst/>
          </a:prstGeom>
          <a:noFill/>
        </p:spPr>
        <p:txBody>
          <a:bodyPr wrap="square" rtlCol="0">
            <a:spAutoFit/>
          </a:bodyPr>
          <a:lstStyle/>
          <a:p>
            <a:pPr algn="ctr"/>
            <a:r>
              <a:rPr lang="en-US" sz="3600" b="1" dirty="0"/>
              <a:t>Igneous Rocks</a:t>
            </a:r>
          </a:p>
        </p:txBody>
      </p:sp>
      <p:sp>
        <p:nvSpPr>
          <p:cNvPr id="2" name="TextBox 1" descr="Igneous rocks form when hot, molten rock, called magma, hardens. This can take place inside the earth’s crust underground, or on the surface. The type of molten rock and how quickly it cools determines what kind of igneous rocks are formed. &#10;&#10;Igneous rocks often but not always have a grainy pattern or appearance and are harder and erode slowly.&#10;">
            <a:extLst>
              <a:ext uri="{FF2B5EF4-FFF2-40B4-BE49-F238E27FC236}">
                <a16:creationId xmlns:a16="http://schemas.microsoft.com/office/drawing/2014/main" id="{924FF433-0D38-4356-845D-25AB16DF2296}"/>
              </a:ext>
            </a:extLst>
          </p:cNvPr>
          <p:cNvSpPr txBox="1"/>
          <p:nvPr/>
        </p:nvSpPr>
        <p:spPr>
          <a:xfrm>
            <a:off x="627076" y="947955"/>
            <a:ext cx="10937847" cy="3416320"/>
          </a:xfrm>
          <a:prstGeom prst="rect">
            <a:avLst/>
          </a:prstGeom>
          <a:noFill/>
        </p:spPr>
        <p:txBody>
          <a:bodyPr wrap="square" rtlCol="0">
            <a:spAutoFit/>
          </a:bodyPr>
          <a:lstStyle/>
          <a:p>
            <a:r>
              <a:rPr lang="en-US" sz="2400" dirty="0"/>
              <a:t>Igneous rocks form when hot, molten rock, called magma, hardens. This can take place inside the earth’s crust underground, or on the surface. The type of molten rock and how quickly it cools determines what kind of igneous rocks are formed. </a:t>
            </a:r>
          </a:p>
          <a:p>
            <a:endParaRPr lang="en-US" sz="2400" dirty="0"/>
          </a:p>
          <a:p>
            <a:r>
              <a:rPr lang="en-US" sz="2400" dirty="0"/>
              <a:t>Igneous rocks often but not always:</a:t>
            </a:r>
          </a:p>
          <a:p>
            <a:pPr marL="285750" indent="-285750">
              <a:buFontTx/>
              <a:buChar char="-"/>
            </a:pPr>
            <a:r>
              <a:rPr lang="en-US" sz="2400" dirty="0"/>
              <a:t>Have a grainy pattern or appearance</a:t>
            </a:r>
          </a:p>
          <a:p>
            <a:pPr marL="285750" indent="-285750">
              <a:buFontTx/>
              <a:buChar char="-"/>
            </a:pPr>
            <a:r>
              <a:rPr lang="en-US" sz="2400" dirty="0"/>
              <a:t>Are harder and erode slowly </a:t>
            </a:r>
          </a:p>
          <a:p>
            <a:pPr algn="ctr"/>
            <a:endParaRPr lang="en-US" sz="2400" dirty="0"/>
          </a:p>
          <a:p>
            <a:pPr algn="ctr"/>
            <a:endParaRPr lang="en-US" sz="2400" u="sng" dirty="0"/>
          </a:p>
        </p:txBody>
      </p:sp>
      <p:pic>
        <p:nvPicPr>
          <p:cNvPr id="4" name="Picture 3" descr="A photo of a single piece of speckled granite with clear quartz crystals, pink feldspar crystals and black tourmaline crystals.">
            <a:extLst>
              <a:ext uri="{FF2B5EF4-FFF2-40B4-BE49-F238E27FC236}">
                <a16:creationId xmlns:a16="http://schemas.microsoft.com/office/drawing/2014/main" id="{4203B4CA-997D-456F-B604-5148F45741C1}"/>
              </a:ext>
            </a:extLst>
          </p:cNvPr>
          <p:cNvPicPr>
            <a:picLocks noChangeAspect="1"/>
          </p:cNvPicPr>
          <p:nvPr/>
        </p:nvPicPr>
        <p:blipFill rotWithShape="1">
          <a:blip r:embed="rId2">
            <a:extLst>
              <a:ext uri="{28A0092B-C50C-407E-A947-70E740481C1C}">
                <a14:useLocalDpi xmlns:a14="http://schemas.microsoft.com/office/drawing/2010/main" val="0"/>
              </a:ext>
            </a:extLst>
          </a:blip>
          <a:srcRect l="18877" r="9101"/>
          <a:stretch/>
        </p:blipFill>
        <p:spPr>
          <a:xfrm>
            <a:off x="1176768" y="3892331"/>
            <a:ext cx="2610319" cy="2236550"/>
          </a:xfrm>
          <a:prstGeom prst="rect">
            <a:avLst/>
          </a:prstGeom>
        </p:spPr>
      </p:pic>
      <p:sp>
        <p:nvSpPr>
          <p:cNvPr id="5" name="Rectangle 4" descr="Granite">
            <a:extLst>
              <a:ext uri="{FF2B5EF4-FFF2-40B4-BE49-F238E27FC236}">
                <a16:creationId xmlns:a16="http://schemas.microsoft.com/office/drawing/2014/main" id="{EFD85BFC-1D1D-417E-9FB7-5AAB0205F451}"/>
              </a:ext>
            </a:extLst>
          </p:cNvPr>
          <p:cNvSpPr/>
          <p:nvPr/>
        </p:nvSpPr>
        <p:spPr>
          <a:xfrm>
            <a:off x="1925524" y="6171368"/>
            <a:ext cx="1112805" cy="461665"/>
          </a:xfrm>
          <a:prstGeom prst="rect">
            <a:avLst/>
          </a:prstGeom>
        </p:spPr>
        <p:txBody>
          <a:bodyPr wrap="none">
            <a:spAutoFit/>
          </a:bodyPr>
          <a:lstStyle/>
          <a:p>
            <a:r>
              <a:rPr lang="en-US" sz="2400" dirty="0"/>
              <a:t>Granite</a:t>
            </a:r>
          </a:p>
        </p:txBody>
      </p:sp>
      <p:pic>
        <p:nvPicPr>
          <p:cNvPr id="6" name="Picture 5" descr="A photo of a single piece of basalt.">
            <a:extLst>
              <a:ext uri="{FF2B5EF4-FFF2-40B4-BE49-F238E27FC236}">
                <a16:creationId xmlns:a16="http://schemas.microsoft.com/office/drawing/2014/main" id="{256859BF-2D57-487F-AAEE-068AB0FCB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114" y="3892331"/>
            <a:ext cx="2739770" cy="2236550"/>
          </a:xfrm>
          <a:prstGeom prst="rect">
            <a:avLst/>
          </a:prstGeom>
        </p:spPr>
      </p:pic>
      <p:sp>
        <p:nvSpPr>
          <p:cNvPr id="7" name="Rectangle 6" descr="Basalt">
            <a:extLst>
              <a:ext uri="{FF2B5EF4-FFF2-40B4-BE49-F238E27FC236}">
                <a16:creationId xmlns:a16="http://schemas.microsoft.com/office/drawing/2014/main" id="{105DE79B-EE4A-472F-9289-7B41C91C0CAF}"/>
              </a:ext>
            </a:extLst>
          </p:cNvPr>
          <p:cNvSpPr/>
          <p:nvPr/>
        </p:nvSpPr>
        <p:spPr>
          <a:xfrm>
            <a:off x="5626158" y="6171367"/>
            <a:ext cx="939681" cy="461665"/>
          </a:xfrm>
          <a:prstGeom prst="rect">
            <a:avLst/>
          </a:prstGeom>
        </p:spPr>
        <p:txBody>
          <a:bodyPr wrap="none">
            <a:spAutoFit/>
          </a:bodyPr>
          <a:lstStyle/>
          <a:p>
            <a:r>
              <a:rPr lang="en-US" sz="2400" dirty="0"/>
              <a:t>Basalt</a:t>
            </a:r>
          </a:p>
        </p:txBody>
      </p:sp>
      <p:pic>
        <p:nvPicPr>
          <p:cNvPr id="8" name="Picture 7" descr="A photo of a single piece of shiny gabbro.">
            <a:extLst>
              <a:ext uri="{FF2B5EF4-FFF2-40B4-BE49-F238E27FC236}">
                <a16:creationId xmlns:a16="http://schemas.microsoft.com/office/drawing/2014/main" id="{9643C8B0-3F88-43DC-A6E1-ACD214944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911" y="3892331"/>
            <a:ext cx="2541323" cy="2236550"/>
          </a:xfrm>
          <a:prstGeom prst="rect">
            <a:avLst/>
          </a:prstGeom>
        </p:spPr>
      </p:pic>
      <p:sp>
        <p:nvSpPr>
          <p:cNvPr id="9" name="Rectangle 8" descr="Gabbro">
            <a:extLst>
              <a:ext uri="{FF2B5EF4-FFF2-40B4-BE49-F238E27FC236}">
                <a16:creationId xmlns:a16="http://schemas.microsoft.com/office/drawing/2014/main" id="{8F5FB1FE-8602-4E6B-BAAD-60F3A5B4EA7A}"/>
              </a:ext>
            </a:extLst>
          </p:cNvPr>
          <p:cNvSpPr/>
          <p:nvPr/>
        </p:nvSpPr>
        <p:spPr>
          <a:xfrm>
            <a:off x="9118432" y="6171366"/>
            <a:ext cx="1114279" cy="461665"/>
          </a:xfrm>
          <a:prstGeom prst="rect">
            <a:avLst/>
          </a:prstGeom>
        </p:spPr>
        <p:txBody>
          <a:bodyPr wrap="none">
            <a:spAutoFit/>
          </a:bodyPr>
          <a:lstStyle/>
          <a:p>
            <a:r>
              <a:rPr lang="en-US" sz="2400" dirty="0"/>
              <a:t>Gabbro</a:t>
            </a:r>
          </a:p>
        </p:txBody>
      </p:sp>
    </p:spTree>
    <p:extLst>
      <p:ext uri="{BB962C8B-B14F-4D97-AF65-F5344CB8AC3E}">
        <p14:creationId xmlns:p14="http://schemas.microsoft.com/office/powerpoint/2010/main" val="176030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83C5-FA93-4482-902A-A937064A571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Formation of Rocks at Mount Rushmore</a:t>
            </a:r>
          </a:p>
        </p:txBody>
      </p:sp>
      <p:pic>
        <p:nvPicPr>
          <p:cNvPr id="7" name="Picture 6" descr="A photo of George Washington on Mount Rushmore with a dark band of metamorphic rock below his jacket.">
            <a:extLst>
              <a:ext uri="{FF2B5EF4-FFF2-40B4-BE49-F238E27FC236}">
                <a16:creationId xmlns:a16="http://schemas.microsoft.com/office/drawing/2014/main" id="{BD350E3F-BC01-42FD-84F9-1CA15AD5AE0B}"/>
              </a:ext>
            </a:extLst>
          </p:cNvPr>
          <p:cNvPicPr>
            <a:picLocks noChangeAspect="1"/>
          </p:cNvPicPr>
          <p:nvPr/>
        </p:nvPicPr>
        <p:blipFill rotWithShape="1">
          <a:blip r:embed="rId2">
            <a:extLst>
              <a:ext uri="{28A0092B-C50C-407E-A947-70E740481C1C}">
                <a14:useLocalDpi xmlns:a14="http://schemas.microsoft.com/office/drawing/2010/main" val="0"/>
              </a:ext>
            </a:extLst>
          </a:blip>
          <a:srcRect l="17807" t="12069" r="53859" b="645"/>
          <a:stretch/>
        </p:blipFill>
        <p:spPr>
          <a:xfrm>
            <a:off x="0" y="0"/>
            <a:ext cx="3352800" cy="6866534"/>
          </a:xfrm>
          <a:prstGeom prst="rect">
            <a:avLst/>
          </a:prstGeom>
          <a:effectLst>
            <a:outerShdw blurRad="50800" dist="38100" dir="2700000" algn="tl" rotWithShape="0">
              <a:prstClr val="black">
                <a:alpha val="40000"/>
              </a:prstClr>
            </a:outerShdw>
          </a:effectLst>
        </p:spPr>
      </p:pic>
      <p:pic>
        <p:nvPicPr>
          <p:cNvPr id="5" name="Picture 4" descr="A close up photo of the dark band of mica schist, a metamorphic rock, on Mount Rushmore below the carved face of George Washington.">
            <a:extLst>
              <a:ext uri="{FF2B5EF4-FFF2-40B4-BE49-F238E27FC236}">
                <a16:creationId xmlns:a16="http://schemas.microsoft.com/office/drawing/2014/main" id="{02F6CE0D-B659-4299-B141-E317D947F059}"/>
              </a:ext>
            </a:extLst>
          </p:cNvPr>
          <p:cNvPicPr>
            <a:picLocks noChangeAspect="1"/>
          </p:cNvPicPr>
          <p:nvPr/>
        </p:nvPicPr>
        <p:blipFill rotWithShape="1">
          <a:blip r:embed="rId3">
            <a:extLst>
              <a:ext uri="{28A0092B-C50C-407E-A947-70E740481C1C}">
                <a14:useLocalDpi xmlns:a14="http://schemas.microsoft.com/office/drawing/2010/main" val="0"/>
              </a:ext>
            </a:extLst>
          </a:blip>
          <a:srcRect l="24418" r="19322"/>
          <a:stretch/>
        </p:blipFill>
        <p:spPr>
          <a:xfrm>
            <a:off x="3424237" y="8534"/>
            <a:ext cx="5805488" cy="6858000"/>
          </a:xfrm>
          <a:prstGeom prst="rect">
            <a:avLst/>
          </a:prstGeom>
        </p:spPr>
      </p:pic>
      <p:sp>
        <p:nvSpPr>
          <p:cNvPr id="9" name="Rectangle 8" descr="When molten rock rose and met the sedimentary rocks sandstone and shale, the intense heat and pressure melted changed some of the sedimentary rock into new rock. When existing rocks are changed like this, new metamorphic rocks are formed. &#10;&#10;The shale became mica schist, which can easily be seen on Mount Rushmore under George Washington because of its dark color and pattern.&#10;">
            <a:extLst>
              <a:ext uri="{FF2B5EF4-FFF2-40B4-BE49-F238E27FC236}">
                <a16:creationId xmlns:a16="http://schemas.microsoft.com/office/drawing/2014/main" id="{51AF2A6F-BF5D-4E2F-BD20-7263A43806DA}"/>
              </a:ext>
            </a:extLst>
          </p:cNvPr>
          <p:cNvSpPr/>
          <p:nvPr/>
        </p:nvSpPr>
        <p:spPr>
          <a:xfrm>
            <a:off x="9363075" y="887692"/>
            <a:ext cx="2743200" cy="5355312"/>
          </a:xfrm>
          <a:prstGeom prst="rect">
            <a:avLst/>
          </a:prstGeom>
        </p:spPr>
        <p:txBody>
          <a:bodyPr wrap="square">
            <a:spAutoFit/>
          </a:bodyPr>
          <a:lstStyle/>
          <a:p>
            <a:r>
              <a:rPr lang="en-US" dirty="0">
                <a:latin typeface="Arial" panose="020B0604020202020204" pitchFamily="34" charset="0"/>
              </a:rPr>
              <a:t>When molten rock rose and met the sedimentary rocks sandstone and shale, the intense heat and pressure melted changed some of the sedimentary rock into new rock. When existing rocks are changed like this, new </a:t>
            </a:r>
            <a:r>
              <a:rPr lang="en-US" b="1" dirty="0">
                <a:latin typeface="Arial" panose="020B0604020202020204" pitchFamily="34" charset="0"/>
              </a:rPr>
              <a:t>metamorphic rocks </a:t>
            </a:r>
            <a:r>
              <a:rPr lang="en-US" dirty="0">
                <a:latin typeface="Arial" panose="020B0604020202020204" pitchFamily="34" charset="0"/>
              </a:rPr>
              <a:t>are formed. </a:t>
            </a:r>
          </a:p>
          <a:p>
            <a:endParaRPr lang="en-US" dirty="0">
              <a:latin typeface="Arial" panose="020B0604020202020204" pitchFamily="34" charset="0"/>
            </a:endParaRPr>
          </a:p>
          <a:p>
            <a:r>
              <a:rPr lang="en-US" dirty="0">
                <a:latin typeface="Arial" panose="020B0604020202020204" pitchFamily="34" charset="0"/>
              </a:rPr>
              <a:t>The shale became mica schist, which can easily be seen on Mount Rushmore under George Washington because of its dark color and pattern.</a:t>
            </a:r>
            <a:endParaRPr lang="en-US" dirty="0"/>
          </a:p>
        </p:txBody>
      </p:sp>
    </p:spTree>
    <p:extLst>
      <p:ext uri="{BB962C8B-B14F-4D97-AF65-F5344CB8AC3E}">
        <p14:creationId xmlns:p14="http://schemas.microsoft.com/office/powerpoint/2010/main" val="10317791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otalTime>439</TotalTime>
  <Words>699</Words>
  <Application>Microsoft Office PowerPoint</Application>
  <PresentationFormat>Widescreen</PresentationFormat>
  <Paragraphs>93</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Rushmore Rocks!</vt:lpstr>
      <vt:lpstr>Rock Cycle Video</vt:lpstr>
      <vt:lpstr>Maps of the United States and South Dakota</vt:lpstr>
      <vt:lpstr>Rock Formations of the Black Hills</vt:lpstr>
      <vt:lpstr>Precambrian Seafloor Illustration</vt:lpstr>
      <vt:lpstr>Sedimentary Rocks</vt:lpstr>
      <vt:lpstr>Mount Rushmore Before and After</vt:lpstr>
      <vt:lpstr>Igneous Rocks</vt:lpstr>
      <vt:lpstr>Formation of Rocks at Mount Rushmore</vt:lpstr>
      <vt:lpstr>Metamorphic Rocks</vt:lpstr>
      <vt:lpstr>Uplift of the Black Hills</vt:lpstr>
      <vt:lpstr>Review of Rock Types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Rocks of Rushmore</dc:title>
  <dc:creator>Pattee, Nathan T</dc:creator>
  <cp:lastModifiedBy>Achtenberg, Marvin J</cp:lastModifiedBy>
  <cp:revision>46</cp:revision>
  <dcterms:created xsi:type="dcterms:W3CDTF">2021-02-18T20:00:49Z</dcterms:created>
  <dcterms:modified xsi:type="dcterms:W3CDTF">2021-03-09T19:07:02Z</dcterms:modified>
</cp:coreProperties>
</file>